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0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6/1/2015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16832"/>
            <a:ext cx="7851648" cy="1800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 Simple Model of the Effects of Quality on Market Share and Profitability in Single Stage Manufacturing Systems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365104"/>
            <a:ext cx="7854696" cy="1512168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 smtClean="0"/>
              <a:t>Dimitrios</a:t>
            </a:r>
            <a:r>
              <a:rPr lang="en-US" sz="2000" dirty="0" smtClean="0"/>
              <a:t> </a:t>
            </a:r>
            <a:r>
              <a:rPr lang="en-US" sz="2000" dirty="0" err="1" smtClean="0"/>
              <a:t>Konstantas</a:t>
            </a:r>
            <a:r>
              <a:rPr lang="en-US" sz="2000" dirty="0" smtClean="0"/>
              <a:t>, </a:t>
            </a:r>
            <a:r>
              <a:rPr lang="en-US" sz="2000" dirty="0" err="1" smtClean="0"/>
              <a:t>Evangelos</a:t>
            </a:r>
            <a:r>
              <a:rPr lang="en-US" sz="2000" dirty="0" smtClean="0"/>
              <a:t> </a:t>
            </a:r>
            <a:r>
              <a:rPr lang="en-US" sz="2000" dirty="0" err="1" smtClean="0"/>
              <a:t>Grigoroudis</a:t>
            </a:r>
            <a:r>
              <a:rPr lang="en-US" sz="2000" dirty="0" smtClean="0"/>
              <a:t>, </a:t>
            </a:r>
            <a:r>
              <a:rPr lang="en-US" sz="2000" dirty="0" err="1" smtClean="0"/>
              <a:t>Vassilis</a:t>
            </a:r>
            <a:r>
              <a:rPr lang="en-US" sz="2000" dirty="0" smtClean="0"/>
              <a:t> S. </a:t>
            </a:r>
            <a:r>
              <a:rPr lang="en-US" sz="2000" dirty="0" err="1" smtClean="0"/>
              <a:t>Kouikoglou</a:t>
            </a:r>
            <a:r>
              <a:rPr lang="en-US" sz="2000" dirty="0" smtClean="0"/>
              <a:t> and </a:t>
            </a:r>
            <a:r>
              <a:rPr lang="en-US" sz="2000" dirty="0" err="1" smtClean="0"/>
              <a:t>Stratos</a:t>
            </a:r>
            <a:r>
              <a:rPr lang="en-US" sz="2000" dirty="0" smtClean="0"/>
              <a:t> Ioannidis</a:t>
            </a:r>
          </a:p>
          <a:p>
            <a:pPr algn="ctr"/>
            <a:r>
              <a:rPr lang="en-US" sz="2000" dirty="0" smtClean="0"/>
              <a:t>Department of Production Engineering and Management</a:t>
            </a:r>
          </a:p>
          <a:p>
            <a:pPr algn="ctr"/>
            <a:r>
              <a:rPr lang="en-US" sz="2000" dirty="0" smtClean="0"/>
              <a:t>Technical University of Crete, 73100 </a:t>
            </a:r>
            <a:r>
              <a:rPr lang="en-US" sz="2000" dirty="0" err="1" smtClean="0"/>
              <a:t>Chania</a:t>
            </a:r>
            <a:r>
              <a:rPr lang="en-US" sz="2000" dirty="0" smtClean="0"/>
              <a:t>, Greece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76470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10</a:t>
            </a:r>
            <a:r>
              <a:rPr lang="en-US" b="1" baseline="30000" dirty="0" smtClean="0"/>
              <a:t>th</a:t>
            </a:r>
            <a:r>
              <a:rPr lang="en-US" b="1" dirty="0" smtClean="0"/>
              <a:t> Conference on Stochastic Models of Manufacturing and Service Operations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Bellman Equations II</a:t>
            </a:r>
            <a:endParaRPr lang="en-US" sz="3600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539552" y="1628800"/>
          <a:ext cx="4752528" cy="432048"/>
        </p:xfrm>
        <a:graphic>
          <a:graphicData uri="http://schemas.openxmlformats.org/presentationml/2006/ole">
            <p:oleObj spid="_x0000_s41986" name="Equation" r:id="rId3" imgW="2006280" imgH="291960" progId="Equation.3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220072" y="1700808"/>
          <a:ext cx="3096344" cy="288032"/>
        </p:xfrm>
        <a:graphic>
          <a:graphicData uri="http://schemas.openxmlformats.org/presentationml/2006/ole">
            <p:oleObj spid="_x0000_s41987" name="Equation" r:id="rId4" imgW="1371600" imgH="177480" progId="Equation.3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539552" y="2636912"/>
          <a:ext cx="3672408" cy="436116"/>
        </p:xfrm>
        <a:graphic>
          <a:graphicData uri="http://schemas.openxmlformats.org/presentationml/2006/ole">
            <p:oleObj spid="_x0000_s41988" name="Equation" r:id="rId5" imgW="1562040" imgH="291960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1691680" y="3212976"/>
          <a:ext cx="5256584" cy="504056"/>
        </p:xfrm>
        <a:graphic>
          <a:graphicData uri="http://schemas.openxmlformats.org/presentationml/2006/ole">
            <p:oleObj spid="_x0000_s41989" name="Equation" r:id="rId6" imgW="2628720" imgH="330120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1763688" y="4005064"/>
          <a:ext cx="2952328" cy="288032"/>
        </p:xfrm>
        <a:graphic>
          <a:graphicData uri="http://schemas.openxmlformats.org/presentationml/2006/ole">
            <p:oleObj spid="_x0000_s41990" name="Equation" r:id="rId7" imgW="1447560" imgH="177480" progId="Equation.3">
              <p:embed/>
            </p:oleObj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5292080" y="4077072"/>
          <a:ext cx="1008112" cy="216024"/>
        </p:xfrm>
        <a:graphic>
          <a:graphicData uri="http://schemas.openxmlformats.org/presentationml/2006/ole">
            <p:oleObj spid="_x0000_s41991" name="Equation" r:id="rId8" imgW="457200" imgH="152280" progId="Equation.3">
              <p:embed/>
            </p:oleObj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611560" y="4509120"/>
          <a:ext cx="3456384" cy="432048"/>
        </p:xfrm>
        <a:graphic>
          <a:graphicData uri="http://schemas.openxmlformats.org/presentationml/2006/ole">
            <p:oleObj spid="_x0000_s41992" name="Equation" r:id="rId9" imgW="1790640" imgH="291960" progId="Equation.3">
              <p:embed/>
            </p:oleObj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1907704" y="5085184"/>
          <a:ext cx="6408712" cy="504056"/>
        </p:xfrm>
        <a:graphic>
          <a:graphicData uri="http://schemas.openxmlformats.org/presentationml/2006/ole">
            <p:oleObj spid="_x0000_s41993" name="Equation" r:id="rId10" imgW="3390840" imgH="330120" progId="Equation.3">
              <p:embed/>
            </p:oleObj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1979712" y="5733256"/>
          <a:ext cx="2808312" cy="288032"/>
        </p:xfrm>
        <a:graphic>
          <a:graphicData uri="http://schemas.openxmlformats.org/presentationml/2006/ole">
            <p:oleObj spid="_x0000_s41994" name="Equation" r:id="rId11" imgW="1562040" imgH="177480" progId="Equation.3">
              <p:embed/>
            </p:oleObj>
          </a:graphicData>
        </a:graphic>
      </p:graphicFrame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1763688" y="2204864"/>
          <a:ext cx="792088" cy="216024"/>
        </p:xfrm>
        <a:graphic>
          <a:graphicData uri="http://schemas.openxmlformats.org/presentationml/2006/ole">
            <p:oleObj spid="_x0000_s41995" name="Equation" r:id="rId12" imgW="457200" imgH="139680" progId="Equation.3">
              <p:embed/>
            </p:oleObj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5364088" y="5805264"/>
          <a:ext cx="864096" cy="211708"/>
        </p:xfrm>
        <a:graphic>
          <a:graphicData uri="http://schemas.openxmlformats.org/presentationml/2006/ole">
            <p:oleObj spid="_x0000_s41996" name="Equation" r:id="rId13" imgW="457200" imgH="13968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9552" y="6237312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for  </a:t>
            </a:r>
            <a:r>
              <a:rPr lang="en-US" sz="1400" i="1" dirty="0" smtClean="0"/>
              <a:t>k</a:t>
            </a:r>
            <a:r>
              <a:rPr lang="en-US" sz="1400" dirty="0" smtClean="0"/>
              <a:t> &gt; </a:t>
            </a:r>
            <a:r>
              <a:rPr lang="en-US" sz="1400" dirty="0" smtClean="0">
                <a:latin typeface="+mj-lt"/>
              </a:rPr>
              <a:t>0 </a:t>
            </a:r>
            <a:r>
              <a:rPr lang="en-US" sz="1400" dirty="0" smtClean="0"/>
              <a:t>, (</a:t>
            </a:r>
            <a:r>
              <a:rPr lang="en-US" sz="1400" i="1" dirty="0" smtClean="0"/>
              <a:t>x</a:t>
            </a:r>
            <a:r>
              <a:rPr lang="en-US" sz="1400" dirty="0" smtClean="0"/>
              <a:t> , </a:t>
            </a:r>
            <a:r>
              <a:rPr lang="en-US" sz="1400" i="1" dirty="0" smtClean="0"/>
              <a:t>y</a:t>
            </a:r>
            <a:r>
              <a:rPr lang="en-US" sz="1400" dirty="0" smtClean="0"/>
              <a:t>) </a:t>
            </a:r>
            <a:r>
              <a:rPr lang="az-Cyrl-AZ" sz="1400" dirty="0" smtClean="0"/>
              <a:t>є</a:t>
            </a:r>
            <a:r>
              <a:rPr lang="en-US" sz="1400" dirty="0" smtClean="0"/>
              <a:t> Z  and </a:t>
            </a:r>
            <a:r>
              <a:rPr lang="en-US" sz="1400" i="1" dirty="0" smtClean="0"/>
              <a:t>V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(</a:t>
            </a:r>
            <a:r>
              <a:rPr lang="en-US" sz="1400" i="1" dirty="0" smtClean="0"/>
              <a:t>x</a:t>
            </a:r>
            <a:r>
              <a:rPr lang="en-US" sz="1400" dirty="0" smtClean="0"/>
              <a:t> , </a:t>
            </a:r>
            <a:r>
              <a:rPr lang="en-US" sz="1400" i="1" dirty="0" smtClean="0"/>
              <a:t>y</a:t>
            </a:r>
            <a:r>
              <a:rPr lang="en-US" sz="1400" dirty="0" smtClean="0"/>
              <a:t>) = </a:t>
            </a:r>
            <a:r>
              <a:rPr lang="en-US" sz="1400" dirty="0" smtClean="0">
                <a:latin typeface="+mj-lt"/>
              </a:rPr>
              <a:t>0</a:t>
            </a:r>
            <a:r>
              <a:rPr lang="en-US" sz="1400" dirty="0" smtClean="0"/>
              <a:t> for every (</a:t>
            </a:r>
            <a:r>
              <a:rPr lang="en-US" sz="1400" i="1" dirty="0" smtClean="0"/>
              <a:t>x </a:t>
            </a:r>
            <a:r>
              <a:rPr lang="en-US" sz="1400" dirty="0" smtClean="0"/>
              <a:t>, </a:t>
            </a:r>
            <a:r>
              <a:rPr lang="en-US" sz="1400" i="1" dirty="0" smtClean="0"/>
              <a:t>y</a:t>
            </a:r>
            <a:r>
              <a:rPr lang="en-US" sz="1400" dirty="0" smtClean="0"/>
              <a:t>) </a:t>
            </a:r>
            <a:r>
              <a:rPr lang="az-Cyrl-AZ" sz="1400" dirty="0" smtClean="0"/>
              <a:t>є</a:t>
            </a:r>
            <a:r>
              <a:rPr lang="en-US" sz="1400" dirty="0" smtClean="0"/>
              <a:t> Z 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The optimal long-run average profit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096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We approximate it numerically by the value iteration</a:t>
            </a:r>
          </a:p>
          <a:p>
            <a:pPr algn="just">
              <a:buNone/>
            </a:pPr>
            <a:r>
              <a:rPr lang="en-US" sz="2400" dirty="0" smtClean="0"/>
              <a:t>algorithm as stated in the following proposition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Puterman</a:t>
            </a:r>
            <a:r>
              <a:rPr lang="en-US" sz="2400" dirty="0" smtClean="0"/>
              <a:t>, 1994).</a:t>
            </a:r>
          </a:p>
          <a:p>
            <a:pPr>
              <a:buNone/>
            </a:pPr>
            <a:endParaRPr lang="en-US" sz="2400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Proposition 1: </a:t>
            </a:r>
            <a:r>
              <a:rPr lang="en-US" sz="2400" dirty="0" smtClean="0"/>
              <a:t>Suppose that every average optimal stationary deterministic policy has an </a:t>
            </a:r>
            <a:r>
              <a:rPr lang="en-US" sz="2400" dirty="0" err="1" smtClean="0"/>
              <a:t>aperiodic</a:t>
            </a:r>
            <a:r>
              <a:rPr lang="en-US" sz="2400" dirty="0" smtClean="0"/>
              <a:t> transition matrix, then the long-run average profit rate </a:t>
            </a:r>
            <a:r>
              <a:rPr lang="en-US" sz="2400" i="1" dirty="0" smtClean="0"/>
              <a:t>J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 is given by</a:t>
            </a:r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43009" name="Object 1"/>
          <p:cNvGraphicFramePr>
            <a:graphicFrameLocks noChangeAspect="1"/>
          </p:cNvGraphicFramePr>
          <p:nvPr/>
        </p:nvGraphicFramePr>
        <p:xfrm>
          <a:off x="2267744" y="4941168"/>
          <a:ext cx="4536504" cy="720080"/>
        </p:xfrm>
        <a:graphic>
          <a:graphicData uri="http://schemas.openxmlformats.org/presentationml/2006/ole">
            <p:oleObj spid="_x0000_s43009" name="Equation" r:id="rId3" imgW="132048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99592" y="594928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every (</a:t>
            </a:r>
            <a:r>
              <a:rPr lang="en-US" sz="2400" i="1" dirty="0" smtClean="0"/>
              <a:t>x, y</a:t>
            </a:r>
            <a:r>
              <a:rPr lang="en-US" sz="2400" dirty="0" smtClean="0"/>
              <a:t>)</a:t>
            </a:r>
            <a:r>
              <a:rPr lang="az-Cyrl-AZ" sz="2400" dirty="0" smtClean="0"/>
              <a:t> є</a:t>
            </a:r>
            <a:r>
              <a:rPr lang="en-US" sz="2400" dirty="0" smtClean="0"/>
              <a:t> Z and for any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r>
              <a:rPr lang="en-US" sz="2400" i="1" dirty="0" smtClean="0"/>
              <a:t>(x , y) 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Structure of the optimal policy: a numerical 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2492896"/>
          <a:ext cx="6096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M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sym typeface="Symbol"/>
                        </a:rPr>
                        <a:t></a:t>
                      </a:r>
                      <a:r>
                        <a:rPr lang="en-US" sz="1800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sym typeface="Symbol"/>
                        </a:rPr>
                        <a:t></a:t>
                      </a:r>
                      <a:r>
                        <a:rPr lang="en-US" sz="1800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i="1" dirty="0" smtClean="0"/>
                        <a:t>μ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b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err="1" smtClean="0"/>
                        <a:t>i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0,…,7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example parameters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350100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0000" algn="just">
              <a:buFont typeface="Arial" pitchFamily="34" charset="0"/>
              <a:buChar char="•"/>
              <a:tabLst>
                <a:tab pos="180000" algn="l"/>
              </a:tabLst>
            </a:pPr>
            <a:r>
              <a:rPr lang="en-US" dirty="0" smtClean="0"/>
              <a:t>Quality determined by the absolute deviation of a certain quality 	characteristic value </a:t>
            </a:r>
            <a:r>
              <a:rPr lang="en-US" i="1" dirty="0" smtClean="0"/>
              <a:t>Y</a:t>
            </a:r>
            <a:r>
              <a:rPr lang="en-US" dirty="0" smtClean="0"/>
              <a:t> from a target value </a:t>
            </a:r>
            <a:r>
              <a:rPr lang="en-US" i="1" dirty="0" smtClean="0"/>
              <a:t>t</a:t>
            </a:r>
          </a:p>
          <a:p>
            <a:pPr indent="-180000">
              <a:buFont typeface="Arial" pitchFamily="34" charset="0"/>
              <a:buChar char="•"/>
            </a:pPr>
            <a:r>
              <a:rPr lang="en-US" i="1" dirty="0" smtClean="0"/>
              <a:t>Y</a:t>
            </a:r>
            <a:r>
              <a:rPr lang="en-US" dirty="0" smtClean="0"/>
              <a:t> follows the normal distribution with mean value </a:t>
            </a:r>
            <a:r>
              <a:rPr lang="en-US" i="1" dirty="0" smtClean="0"/>
              <a:t>t</a:t>
            </a:r>
            <a:r>
              <a:rPr lang="en-US" dirty="0" smtClean="0"/>
              <a:t> = 10 and variance </a:t>
            </a:r>
            <a:r>
              <a:rPr lang="en-US" i="1" dirty="0" smtClean="0">
                <a:sym typeface="Symbol"/>
              </a:rPr>
              <a:t> 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 </a:t>
            </a:r>
            <a:r>
              <a:rPr lang="en-US" i="1" dirty="0" smtClean="0">
                <a:sym typeface="Symbol"/>
              </a:rPr>
              <a:t>=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1</a:t>
            </a:r>
          </a:p>
          <a:p>
            <a:pPr indent="-180000">
              <a:buFont typeface="Arial" pitchFamily="34" charset="0"/>
              <a:buChar char="•"/>
            </a:pPr>
            <a:r>
              <a:rPr lang="en-US" dirty="0" smtClean="0"/>
              <a:t>We assume linear relationship between quality and satisfaction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3568" y="4941168"/>
          <a:ext cx="7848874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56184"/>
                <a:gridCol w="792088"/>
                <a:gridCol w="792088"/>
                <a:gridCol w="792088"/>
                <a:gridCol w="720080"/>
                <a:gridCol w="792088"/>
                <a:gridCol w="792088"/>
                <a:gridCol w="792088"/>
                <a:gridCol w="7200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quality</a:t>
                      </a:r>
                      <a:r>
                        <a:rPr lang="en-US" i="1" dirty="0" smtClean="0"/>
                        <a:t> </a:t>
                      </a:r>
                      <a:r>
                        <a:rPr lang="en-US" sz="1600" i="1" dirty="0" smtClean="0"/>
                        <a:t>level</a:t>
                      </a:r>
                      <a:r>
                        <a:rPr lang="en-US" i="1" dirty="0" smtClean="0"/>
                        <a:t> 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en-US" sz="1600" i="1" dirty="0" smtClean="0"/>
                        <a:t> 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sz="1800" b="1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en-US" sz="1800" b="1" i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Structure of the optimal policy: a numerical 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240360"/>
          </a:xfrm>
        </p:spPr>
        <p:txBody>
          <a:bodyPr/>
          <a:lstStyle/>
          <a:p>
            <a:pPr>
              <a:buNone/>
            </a:pPr>
            <a:r>
              <a:rPr lang="fr-FR" sz="2200" dirty="0" smtClean="0"/>
              <a:t>Optimal </a:t>
            </a:r>
            <a:r>
              <a:rPr lang="fr-FR" sz="2200" dirty="0" err="1" smtClean="0"/>
              <a:t>polic</a:t>
            </a:r>
            <a:r>
              <a:rPr lang="en-US" sz="2200" dirty="0" smtClean="0"/>
              <a:t>y </a:t>
            </a:r>
            <a:r>
              <a:rPr lang="en-US" sz="2200" i="1" dirty="0" smtClean="0">
                <a:sym typeface="Symbol"/>
              </a:rPr>
              <a:t></a:t>
            </a:r>
            <a:r>
              <a:rPr lang="en-US" sz="2200" dirty="0" smtClean="0"/>
              <a:t>(</a:t>
            </a:r>
            <a:r>
              <a:rPr lang="fr-FR" sz="2200" i="1" dirty="0" smtClean="0"/>
              <a:t>x</a:t>
            </a:r>
            <a:r>
              <a:rPr lang="fr-FR" sz="2200" dirty="0" smtClean="0"/>
              <a:t>, </a:t>
            </a:r>
            <a:r>
              <a:rPr lang="fr-FR" sz="2200" i="1" dirty="0" smtClean="0"/>
              <a:t>y</a:t>
            </a:r>
            <a:r>
              <a:rPr lang="fr-FR" sz="2200" dirty="0" smtClean="0"/>
              <a:t>, </a:t>
            </a:r>
            <a:r>
              <a:rPr lang="fr-FR" sz="2200" i="1" dirty="0" smtClean="0"/>
              <a:t>i</a:t>
            </a:r>
            <a:r>
              <a:rPr lang="fr-FR" sz="2200" dirty="0" smtClean="0"/>
              <a:t>) for the </a:t>
            </a:r>
            <a:r>
              <a:rPr lang="fr-FR" sz="2200" dirty="0" err="1" smtClean="0"/>
              <a:t>two</a:t>
            </a:r>
            <a:r>
              <a:rPr lang="fr-FR" sz="2200" dirty="0" smtClean="0"/>
              <a:t> </a:t>
            </a:r>
            <a:r>
              <a:rPr lang="fr-FR" sz="2200" dirty="0" err="1" smtClean="0"/>
              <a:t>worst</a:t>
            </a:r>
            <a:r>
              <a:rPr lang="fr-FR" sz="2200" dirty="0" smtClean="0"/>
              <a:t> </a:t>
            </a:r>
            <a:r>
              <a:rPr lang="fr-FR" sz="2200" dirty="0" err="1" smtClean="0"/>
              <a:t>quality</a:t>
            </a:r>
            <a:r>
              <a:rPr lang="fr-FR" sz="2200" dirty="0" smtClean="0"/>
              <a:t> </a:t>
            </a:r>
            <a:r>
              <a:rPr lang="fr-FR" sz="2200" dirty="0" err="1" smtClean="0"/>
              <a:t>levels</a:t>
            </a:r>
            <a:r>
              <a:rPr lang="fr-FR" sz="2200" dirty="0" smtClean="0"/>
              <a:t>, </a:t>
            </a:r>
            <a:r>
              <a:rPr lang="fr-FR" sz="2200" i="1" dirty="0" smtClean="0"/>
              <a:t>i</a:t>
            </a:r>
            <a:r>
              <a:rPr lang="fr-FR" sz="2200" dirty="0" smtClean="0"/>
              <a:t> </a:t>
            </a:r>
            <a:r>
              <a:rPr lang="fr-FR" sz="2200" dirty="0" smtClean="0">
                <a:sym typeface="Symbol"/>
              </a:rPr>
              <a:t></a:t>
            </a:r>
            <a:r>
              <a:rPr lang="fr-FR" sz="2200" dirty="0" smtClean="0"/>
              <a:t> 6, 7</a:t>
            </a:r>
            <a:endParaRPr lang="en-US" sz="22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08920"/>
            <a:ext cx="381642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708920"/>
            <a:ext cx="388843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5517232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ym typeface="Symbol"/>
              </a:rPr>
              <a:t>For the remaining quality levels </a:t>
            </a:r>
            <a:r>
              <a:rPr lang="en-US" sz="2200" i="1" dirty="0" err="1" smtClean="0">
                <a:sym typeface="Symbol"/>
              </a:rPr>
              <a:t>i</a:t>
            </a:r>
            <a:r>
              <a:rPr lang="en-US" sz="2200" i="1" dirty="0" smtClean="0">
                <a:sym typeface="Symbol"/>
              </a:rPr>
              <a:t>,</a:t>
            </a:r>
            <a:r>
              <a:rPr lang="en-US" sz="2200" dirty="0" smtClean="0">
                <a:sym typeface="Symbol"/>
              </a:rPr>
              <a:t> </a:t>
            </a:r>
            <a:r>
              <a:rPr lang="en-US" sz="2200" i="1" dirty="0" smtClean="0">
                <a:sym typeface="Symbol"/>
              </a:rPr>
              <a:t></a:t>
            </a:r>
            <a:r>
              <a:rPr lang="en-US" sz="2200" dirty="0" smtClean="0"/>
              <a:t>(</a:t>
            </a:r>
            <a:r>
              <a:rPr lang="en-US" sz="2200" i="1" dirty="0" smtClean="0"/>
              <a:t>x</a:t>
            </a:r>
            <a:r>
              <a:rPr lang="en-US" sz="2200" dirty="0" smtClean="0"/>
              <a:t>, </a:t>
            </a:r>
            <a:r>
              <a:rPr lang="en-US" sz="2200" i="1" dirty="0" smtClean="0"/>
              <a:t>y</a:t>
            </a:r>
            <a:r>
              <a:rPr lang="en-US" sz="2200" dirty="0" smtClean="0"/>
              <a:t>,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i</a:t>
            </a:r>
            <a:r>
              <a:rPr lang="en-US" sz="2200" dirty="0" smtClean="0"/>
              <a:t>) = 1, for all system states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Sensitivity of the optimal policy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>
              <a:buNone/>
            </a:pPr>
            <a:r>
              <a:rPr lang="en-US" sz="2200" dirty="0" smtClean="0"/>
              <a:t>Switching curves of the optimal policy for different revenue and rejection cost values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417646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348880"/>
            <a:ext cx="424847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573325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area on the left of each switching curve corresponds to the optimal scraping decisions and the area on the right to the optimal selling decisions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Sensitivity of the optimal policy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Switching curves of the optimal policy for different unit backlog cost and regular customers order arrival rate values</a:t>
            </a:r>
          </a:p>
          <a:p>
            <a:pPr>
              <a:buNone/>
            </a:pPr>
            <a:endParaRPr lang="en-US" sz="2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20888"/>
            <a:ext cx="424847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420888"/>
            <a:ext cx="46085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95536" y="57332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area on the left of each switching curve corresponds to the optimal scraping decisions and the area on the right to the optimal selling decisions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The optimal policy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dirty="0" smtClean="0"/>
              <a:t>Complex structure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Depends on the quality level of the item produced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Depends on the state of the system</a:t>
            </a:r>
          </a:p>
          <a:p>
            <a:pPr>
              <a:buFont typeface="Wingdings" pitchFamily="2" charset="2"/>
              <a:buChar char="Ø"/>
            </a:pPr>
            <a:endParaRPr lang="en-US" sz="2200" dirty="0" smtClean="0"/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There are cases where the results denote that the optimal policy depends only on the quality level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In these cases optimal policy degenerates to a threshold-type policy and the system can be modeled as a closed queuing network (CQN)</a:t>
            </a:r>
            <a:endParaRPr lang="en-US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An equivalent Closed Queuing Network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941168"/>
            <a:ext cx="8568952" cy="1383432"/>
          </a:xfrm>
        </p:spPr>
        <p:txBody>
          <a:bodyPr>
            <a:normAutofit/>
          </a:bodyPr>
          <a:lstStyle/>
          <a:p>
            <a:pPr>
              <a:buNone/>
              <a:tabLst>
                <a:tab pos="720000" algn="l"/>
              </a:tabLst>
            </a:pPr>
            <a:r>
              <a:rPr lang="en-US" sz="1600" dirty="0" smtClean="0"/>
              <a:t>Node </a:t>
            </a:r>
            <a:r>
              <a:rPr lang="en-US" sz="1600" dirty="0" smtClean="0">
                <a:latin typeface="+mj-lt"/>
              </a:rPr>
              <a:t>0</a:t>
            </a:r>
            <a:r>
              <a:rPr lang="en-US" sz="1600" dirty="0" smtClean="0"/>
              <a:t>:	exponentially distributed processing times with mean 1/</a:t>
            </a:r>
            <a:r>
              <a:rPr lang="el-GR" sz="1600" dirty="0" smtClean="0"/>
              <a:t>μ </a:t>
            </a:r>
            <a:r>
              <a:rPr lang="en-US" sz="1600" dirty="0" smtClean="0"/>
              <a:t>and one production station</a:t>
            </a:r>
          </a:p>
          <a:p>
            <a:pPr>
              <a:buNone/>
              <a:tabLst>
                <a:tab pos="720000" algn="l"/>
              </a:tabLst>
            </a:pPr>
            <a:r>
              <a:rPr lang="en-US" sz="1600" dirty="0" smtClean="0"/>
              <a:t>Node 1:	exponentially distributed processing times with mean 1/</a:t>
            </a:r>
            <a:r>
              <a:rPr lang="el-GR" sz="1600" i="1" dirty="0" smtClean="0">
                <a:sym typeface="Symbol"/>
              </a:rPr>
              <a:t> </a:t>
            </a:r>
            <a:r>
              <a:rPr lang="en-GB" sz="1600" i="1" baseline="-25000" dirty="0" smtClean="0"/>
              <a:t>1</a:t>
            </a:r>
            <a:r>
              <a:rPr lang="fr-FR" sz="1600" dirty="0" smtClean="0"/>
              <a:t> and </a:t>
            </a:r>
            <a:r>
              <a:rPr lang="fr-FR" sz="1600" i="1" dirty="0" smtClean="0"/>
              <a:t>M</a:t>
            </a:r>
            <a:r>
              <a:rPr lang="fr-FR" sz="1600" dirty="0" smtClean="0"/>
              <a:t> servers </a:t>
            </a:r>
          </a:p>
          <a:p>
            <a:pPr>
              <a:buNone/>
              <a:tabLst>
                <a:tab pos="720000" algn="l"/>
              </a:tabLst>
            </a:pPr>
            <a:r>
              <a:rPr lang="fr-FR" sz="1600" dirty="0" err="1" smtClean="0"/>
              <a:t>Node</a:t>
            </a:r>
            <a:r>
              <a:rPr lang="fr-FR" sz="1600" dirty="0" smtClean="0"/>
              <a:t> 2:	</a:t>
            </a:r>
            <a:r>
              <a:rPr lang="en-US" sz="1600" dirty="0" smtClean="0"/>
              <a:t>exponentially</a:t>
            </a:r>
            <a:r>
              <a:rPr lang="fr-FR" sz="1600" dirty="0" smtClean="0"/>
              <a:t> </a:t>
            </a:r>
            <a:r>
              <a:rPr lang="fr-FR" sz="1600" dirty="0" err="1" smtClean="0"/>
              <a:t>distributed</a:t>
            </a:r>
            <a:r>
              <a:rPr lang="fr-FR" sz="1600" dirty="0" smtClean="0"/>
              <a:t> </a:t>
            </a:r>
            <a:r>
              <a:rPr lang="fr-FR" sz="1600" dirty="0" err="1" smtClean="0"/>
              <a:t>processing</a:t>
            </a:r>
            <a:r>
              <a:rPr lang="fr-FR" sz="1600" dirty="0" smtClean="0"/>
              <a:t> times </a:t>
            </a:r>
            <a:r>
              <a:rPr lang="fr-FR" sz="1600" dirty="0" err="1" smtClean="0"/>
              <a:t>with</a:t>
            </a:r>
            <a:r>
              <a:rPr lang="fr-FR" sz="1600" dirty="0" smtClean="0"/>
              <a:t> </a:t>
            </a:r>
            <a:r>
              <a:rPr lang="fr-FR" sz="1600" dirty="0" err="1" smtClean="0"/>
              <a:t>mean</a:t>
            </a:r>
            <a:r>
              <a:rPr lang="fr-FR" sz="1600" dirty="0" smtClean="0"/>
              <a:t> 1/</a:t>
            </a:r>
            <a:r>
              <a:rPr lang="el-GR" sz="1600" i="1" dirty="0" smtClean="0">
                <a:sym typeface="Symbol"/>
              </a:rPr>
              <a:t> </a:t>
            </a:r>
            <a:r>
              <a:rPr lang="en-GB" sz="1600" baseline="-25000" dirty="0" smtClean="0"/>
              <a:t>2</a:t>
            </a:r>
            <a:r>
              <a:rPr lang="en-GB" sz="1600" dirty="0" smtClean="0"/>
              <a:t> and </a:t>
            </a:r>
            <a:r>
              <a:rPr lang="fr-FR" sz="1600" i="1" dirty="0" smtClean="0"/>
              <a:t>M</a:t>
            </a:r>
            <a:r>
              <a:rPr lang="fr-FR" sz="1600" dirty="0" smtClean="0"/>
              <a:t> servers </a:t>
            </a:r>
            <a:endParaRPr lang="en-US" sz="1600" dirty="0"/>
          </a:p>
        </p:txBody>
      </p:sp>
      <p:sp>
        <p:nvSpPr>
          <p:cNvPr id="44033" name="Oval 1"/>
          <p:cNvSpPr>
            <a:spLocks noChangeArrowheads="1"/>
          </p:cNvSpPr>
          <p:nvPr/>
        </p:nvSpPr>
        <p:spPr bwMode="auto">
          <a:xfrm>
            <a:off x="2123728" y="2708920"/>
            <a:ext cx="504949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0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627784" y="2708920"/>
            <a:ext cx="504056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0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4" name="Oval 2"/>
          <p:cNvSpPr>
            <a:spLocks noChangeArrowheads="1"/>
          </p:cNvSpPr>
          <p:nvPr/>
        </p:nvSpPr>
        <p:spPr bwMode="auto">
          <a:xfrm>
            <a:off x="4644008" y="1988840"/>
            <a:ext cx="504949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4644008" y="3429000"/>
            <a:ext cx="504949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5148064" y="1988840"/>
            <a:ext cx="504056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5148064" y="3429000"/>
            <a:ext cx="504056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V="1">
            <a:off x="5364088" y="1628800"/>
            <a:ext cx="0" cy="3600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 flipH="1">
            <a:off x="1115615" y="1628800"/>
            <a:ext cx="422691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1115616" y="1628800"/>
            <a:ext cx="1047551" cy="12275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436096" y="3933056"/>
            <a:ext cx="0" cy="3600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1115616" y="4293096"/>
            <a:ext cx="429790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1115616" y="3140968"/>
            <a:ext cx="1080120" cy="11660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2915816" y="3212976"/>
            <a:ext cx="0" cy="32499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 flipH="1" flipV="1">
            <a:off x="2339752" y="3501008"/>
            <a:ext cx="536128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 flipV="1">
            <a:off x="2339752" y="3212974"/>
            <a:ext cx="0" cy="2880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 flipH="1">
            <a:off x="2987824" y="3356992"/>
            <a:ext cx="360039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00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3131840" y="1628800"/>
            <a:ext cx="156463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queue of regular customers: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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3491880" y="2348880"/>
            <a:ext cx="325438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01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3707904" y="2924944"/>
            <a:ext cx="325437" cy="28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02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3131840" y="2996952"/>
            <a:ext cx="1512168" cy="7200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V="1">
            <a:off x="3131840" y="2276870"/>
            <a:ext cx="1512168" cy="6480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3059832" y="3789040"/>
            <a:ext cx="1657598" cy="41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queue of occasional customers: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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2195736" y="2276873"/>
            <a:ext cx="1008112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backlog: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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084168" y="1628800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</a:t>
            </a:r>
            <a:r>
              <a:rPr lang="en-US" baseline="-25000" dirty="0" smtClean="0"/>
              <a:t>0</a:t>
            </a:r>
            <a:r>
              <a:rPr lang="en-US" i="1" baseline="-25000" dirty="0" smtClean="0"/>
              <a:t> </a:t>
            </a:r>
            <a:r>
              <a:rPr lang="en-US" dirty="0" smtClean="0"/>
              <a:t>+ 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i="1" baseline="-25000" dirty="0" smtClean="0"/>
              <a:t> </a:t>
            </a:r>
            <a:r>
              <a:rPr lang="en-US" dirty="0" smtClean="0"/>
              <a:t>+ </a:t>
            </a:r>
            <a:r>
              <a:rPr lang="en-US" baseline="-25000" dirty="0" smtClean="0"/>
              <a:t> 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</a:p>
          <a:p>
            <a:r>
              <a:rPr lang="en-US" dirty="0" smtClean="0"/>
              <a:t>CQN state: (</a:t>
            </a:r>
            <a:r>
              <a:rPr lang="en-US" i="1" dirty="0" smtClean="0"/>
              <a:t>n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baseline="-25000" dirty="0" smtClean="0"/>
              <a:t> 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r>
              <a:rPr lang="en-US" i="1" dirty="0" smtClean="0"/>
              <a:t>q</a:t>
            </a:r>
            <a:r>
              <a:rPr lang="en-US" dirty="0" smtClean="0"/>
              <a:t> : quality level above which an item is scraped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156176" y="3068960"/>
            <a:ext cx="1925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p</a:t>
            </a:r>
            <a:r>
              <a:rPr lang="en-US" baseline="-25000" dirty="0" smtClean="0"/>
              <a:t>00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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i="1" baseline="-25000" dirty="0" smtClean="0"/>
              <a:t>q</a:t>
            </a:r>
            <a:r>
              <a:rPr lang="en-US" baseline="-25000" dirty="0" smtClean="0"/>
              <a:t>+1</a:t>
            </a:r>
            <a:r>
              <a:rPr lang="en-US" dirty="0" smtClean="0"/>
              <a:t> + … +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4062" name="Rectangle 30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4063" name="Object 31"/>
          <p:cNvGraphicFramePr>
            <a:graphicFrameLocks noChangeAspect="1"/>
          </p:cNvGraphicFramePr>
          <p:nvPr/>
        </p:nvGraphicFramePr>
        <p:xfrm>
          <a:off x="6156176" y="3429000"/>
          <a:ext cx="1584176" cy="648072"/>
        </p:xfrm>
        <a:graphic>
          <a:graphicData uri="http://schemas.openxmlformats.org/presentationml/2006/ole">
            <p:oleObj spid="_x0000_s44063" name="Equation" r:id="rId3" imgW="571320" imgH="330120" progId="Equation.3">
              <p:embed/>
            </p:oleObj>
          </a:graphicData>
        </a:graphic>
      </p:graphicFrame>
      <p:graphicFrame>
        <p:nvGraphicFramePr>
          <p:cNvPr id="44064" name="Object 32"/>
          <p:cNvGraphicFramePr>
            <a:graphicFrameLocks noChangeAspect="1"/>
          </p:cNvGraphicFramePr>
          <p:nvPr/>
        </p:nvGraphicFramePr>
        <p:xfrm>
          <a:off x="6156176" y="4005064"/>
          <a:ext cx="1800200" cy="648072"/>
        </p:xfrm>
        <a:graphic>
          <a:graphicData uri="http://schemas.openxmlformats.org/presentationml/2006/ole">
            <p:oleObj spid="_x0000_s44064" name="Equation" r:id="rId4" imgW="78732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i="1" dirty="0" err="1" smtClean="0"/>
              <a:t>p</a:t>
            </a:r>
            <a:r>
              <a:rPr lang="en-US" sz="2200" i="1" baseline="-25000" dirty="0" err="1" smtClean="0"/>
              <a:t>kj</a:t>
            </a:r>
            <a:r>
              <a:rPr lang="en-US" sz="2200" dirty="0" smtClean="0"/>
              <a:t> : routing probabilities</a:t>
            </a:r>
          </a:p>
          <a:p>
            <a:pPr>
              <a:buNone/>
            </a:pPr>
            <a:r>
              <a:rPr lang="en-US" sz="2200" i="1" dirty="0" smtClean="0">
                <a:sym typeface="Symbol"/>
              </a:rPr>
              <a:t></a:t>
            </a:r>
            <a:r>
              <a:rPr lang="en-US" sz="2200" i="1" baseline="-25000" dirty="0" smtClean="0"/>
              <a:t>k</a:t>
            </a:r>
            <a:r>
              <a:rPr lang="en-US" sz="2200" dirty="0" smtClean="0"/>
              <a:t> : service rates of the nodes</a:t>
            </a:r>
          </a:p>
          <a:p>
            <a:pPr>
              <a:buNone/>
            </a:pPr>
            <a:r>
              <a:rPr lang="en-US" sz="2200" i="1" dirty="0" smtClean="0">
                <a:sym typeface="Symbol"/>
              </a:rPr>
              <a:t>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[</a:t>
            </a:r>
            <a:r>
              <a:rPr lang="en-US" sz="2200" i="1" dirty="0" err="1" smtClean="0"/>
              <a:t>p</a:t>
            </a:r>
            <a:r>
              <a:rPr lang="en-US" sz="2200" i="1" baseline="-25000" dirty="0" err="1" smtClean="0"/>
              <a:t>kj</a:t>
            </a:r>
            <a:r>
              <a:rPr lang="en-US" sz="2200" dirty="0" smtClean="0"/>
              <a:t>] : the matrix of routing probabilities</a:t>
            </a:r>
          </a:p>
          <a:p>
            <a:pPr>
              <a:buNone/>
            </a:pPr>
            <a:r>
              <a:rPr lang="en-US" sz="2200" i="1" dirty="0" smtClean="0"/>
              <a:t>U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[</a:t>
            </a:r>
            <a:r>
              <a:rPr lang="en-US" sz="2200" i="1" dirty="0" smtClean="0"/>
              <a:t>U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 </a:t>
            </a:r>
            <a:r>
              <a:rPr lang="en-US" sz="2200" i="1" dirty="0" smtClean="0"/>
              <a:t>U</a:t>
            </a:r>
            <a:r>
              <a:rPr lang="en-US" sz="2200" baseline="-25000" dirty="0" smtClean="0"/>
              <a:t>1</a:t>
            </a:r>
            <a:r>
              <a:rPr lang="en-US" sz="2200" i="1" dirty="0" smtClean="0"/>
              <a:t> U</a:t>
            </a:r>
            <a:r>
              <a:rPr lang="en-US" sz="2200" i="1" baseline="-25000" dirty="0" smtClean="0"/>
              <a:t>2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] any nonnegative solution of the system of linear equations </a:t>
            </a:r>
            <a:r>
              <a:rPr lang="en-US" sz="2200" b="1" i="1" dirty="0" smtClean="0"/>
              <a:t>U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</a:t>
            </a:r>
            <a:r>
              <a:rPr lang="en-US" sz="2200" b="1" i="1" dirty="0" smtClean="0"/>
              <a:t>U</a:t>
            </a:r>
            <a:r>
              <a:rPr lang="en-US" sz="2200" i="1" dirty="0" smtClean="0">
                <a:sym typeface="Symbol"/>
              </a:rPr>
              <a:t></a:t>
            </a:r>
          </a:p>
          <a:p>
            <a:pPr>
              <a:buNone/>
            </a:pPr>
            <a:r>
              <a:rPr lang="en-US" sz="2200" i="1" dirty="0" err="1" smtClean="0"/>
              <a:t>a</a:t>
            </a:r>
            <a:r>
              <a:rPr lang="en-US" sz="2200" i="1" baseline="-25000" dirty="0" err="1" smtClean="0"/>
              <a:t>k</a:t>
            </a:r>
            <a:r>
              <a:rPr lang="en-US" sz="2200" dirty="0" smtClean="0"/>
              <a:t>(</a:t>
            </a:r>
            <a:r>
              <a:rPr lang="en-US" sz="2200" i="1" dirty="0" err="1" smtClean="0"/>
              <a:t>n</a:t>
            </a:r>
            <a:r>
              <a:rPr lang="en-US" sz="2200" i="1" baseline="-25000" dirty="0" err="1" smtClean="0"/>
              <a:t>k</a:t>
            </a:r>
            <a:r>
              <a:rPr lang="en-US" sz="2200" dirty="0" smtClean="0"/>
              <a:t>) : the number of occupied servers in node </a:t>
            </a:r>
            <a:r>
              <a:rPr lang="en-US" sz="2200" i="1" dirty="0" smtClean="0"/>
              <a:t>k</a:t>
            </a:r>
          </a:p>
          <a:p>
            <a:pPr>
              <a:buNone/>
            </a:pPr>
            <a:r>
              <a:rPr lang="en-US" sz="2200" i="1" dirty="0" smtClean="0"/>
              <a:t>	a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(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) = 1 ,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(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) = 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1 </a:t>
            </a:r>
            <a:r>
              <a:rPr lang="en-US" sz="2200" dirty="0" smtClean="0"/>
              <a:t>and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(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 = 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2</a:t>
            </a:r>
          </a:p>
          <a:p>
            <a:pPr>
              <a:buNone/>
            </a:pPr>
            <a:r>
              <a:rPr lang="el-GR" sz="2200" i="1" dirty="0" smtClean="0"/>
              <a:t>β</a:t>
            </a:r>
            <a:r>
              <a:rPr lang="en-US" sz="2200" i="1" baseline="-25000" dirty="0" smtClean="0"/>
              <a:t>k</a:t>
            </a:r>
            <a:r>
              <a:rPr lang="en-US" sz="2200" dirty="0" smtClean="0"/>
              <a:t>(</a:t>
            </a:r>
            <a:r>
              <a:rPr lang="en-US" sz="2200" i="1" dirty="0" err="1" smtClean="0"/>
              <a:t>n</a:t>
            </a:r>
            <a:r>
              <a:rPr lang="en-US" sz="2200" i="1" baseline="-25000" dirty="0" err="1" smtClean="0"/>
              <a:t>k</a:t>
            </a:r>
            <a:r>
              <a:rPr lang="en-US" sz="2200" dirty="0" smtClean="0"/>
              <a:t>)</a:t>
            </a:r>
            <a:r>
              <a:rPr lang="en-US" sz="2200" i="1" dirty="0" smtClean="0"/>
              <a:t> = </a:t>
            </a:r>
            <a:r>
              <a:rPr lang="en-US" sz="2200" i="1" dirty="0" err="1" smtClean="0"/>
              <a:t>a</a:t>
            </a:r>
            <a:r>
              <a:rPr lang="en-US" sz="2200" i="1" baseline="-25000" dirty="0" err="1" smtClean="0"/>
              <a:t>k</a:t>
            </a:r>
            <a:r>
              <a:rPr lang="en-US" sz="2200" dirty="0" smtClean="0"/>
              <a:t>(</a:t>
            </a:r>
            <a:r>
              <a:rPr lang="en-US" sz="2200" i="1" dirty="0" err="1" smtClean="0"/>
              <a:t>n</a:t>
            </a:r>
            <a:r>
              <a:rPr lang="en-US" sz="2200" i="1" baseline="-25000" dirty="0" err="1" smtClean="0"/>
              <a:t>k</a:t>
            </a:r>
            <a:r>
              <a:rPr lang="en-US" sz="2200" dirty="0" smtClean="0"/>
              <a:t>)</a:t>
            </a:r>
            <a:r>
              <a:rPr lang="el-GR" sz="2200" i="1" dirty="0" smtClean="0"/>
              <a:t>β</a:t>
            </a:r>
            <a:r>
              <a:rPr lang="en-US" sz="2200" i="1" baseline="-25000" dirty="0" smtClean="0"/>
              <a:t>k</a:t>
            </a:r>
            <a:r>
              <a:rPr lang="en-US" sz="2200" dirty="0" smtClean="0"/>
              <a:t>(</a:t>
            </a:r>
            <a:r>
              <a:rPr lang="en-US" sz="2200" i="1" dirty="0" smtClean="0"/>
              <a:t>n</a:t>
            </a:r>
            <a:r>
              <a:rPr lang="en-US" sz="2200" i="1" baseline="-25000" dirty="0" smtClean="0"/>
              <a:t>k</a:t>
            </a:r>
            <a:r>
              <a:rPr lang="en-US" sz="2200" i="1" dirty="0" smtClean="0">
                <a:sym typeface="Symbol"/>
              </a:rPr>
              <a:t></a:t>
            </a:r>
            <a:r>
              <a:rPr lang="en-US" sz="2200" dirty="0" smtClean="0"/>
              <a:t>1), where </a:t>
            </a:r>
            <a:r>
              <a:rPr lang="el-GR" sz="2200" i="1" dirty="0" smtClean="0"/>
              <a:t>β</a:t>
            </a:r>
            <a:r>
              <a:rPr lang="en-US" sz="2200" i="1" baseline="-25000" dirty="0" smtClean="0"/>
              <a:t>k</a:t>
            </a:r>
            <a:r>
              <a:rPr lang="en-US" sz="2200" dirty="0" smtClean="0"/>
              <a:t>(0)</a:t>
            </a:r>
            <a:r>
              <a:rPr lang="en-US" sz="2200" i="1" dirty="0" smtClean="0"/>
              <a:t> = </a:t>
            </a:r>
            <a:r>
              <a:rPr lang="en-US" sz="2200" dirty="0" smtClean="0"/>
              <a:t>1</a:t>
            </a:r>
          </a:p>
          <a:p>
            <a:pPr>
              <a:buNone/>
            </a:pPr>
            <a:r>
              <a:rPr lang="en-US" sz="2200" i="1" dirty="0" smtClean="0"/>
              <a:t>	</a:t>
            </a:r>
            <a:r>
              <a:rPr lang="el-GR" sz="2200" i="1" dirty="0" smtClean="0"/>
              <a:t>β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(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)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1, and </a:t>
            </a:r>
            <a:r>
              <a:rPr lang="en-US" sz="2200" i="1" dirty="0" smtClean="0">
                <a:sym typeface="Symbol"/>
              </a:rPr>
              <a:t></a:t>
            </a:r>
            <a:r>
              <a:rPr lang="en-US" sz="2200" i="1" baseline="-25000" dirty="0" smtClean="0"/>
              <a:t>k</a:t>
            </a:r>
            <a:r>
              <a:rPr lang="en-US" sz="2200" dirty="0" smtClean="0"/>
              <a:t>(</a:t>
            </a:r>
            <a:r>
              <a:rPr lang="en-US" sz="2200" i="1" dirty="0" err="1" smtClean="0"/>
              <a:t>n</a:t>
            </a:r>
            <a:r>
              <a:rPr lang="en-US" sz="2200" i="1" baseline="-25000" dirty="0" err="1" smtClean="0"/>
              <a:t>k</a:t>
            </a:r>
            <a:r>
              <a:rPr lang="en-US" sz="2200" dirty="0" smtClean="0"/>
              <a:t>)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</a:t>
            </a:r>
            <a:r>
              <a:rPr lang="en-US" sz="2200" i="1" dirty="0" err="1" smtClean="0"/>
              <a:t>n</a:t>
            </a:r>
            <a:r>
              <a:rPr lang="en-US" sz="2200" i="1" baseline="-25000" dirty="0" err="1" smtClean="0"/>
              <a:t>k</a:t>
            </a:r>
            <a:r>
              <a:rPr lang="en-US" sz="2200" dirty="0" smtClean="0"/>
              <a:t>! for </a:t>
            </a:r>
            <a:r>
              <a:rPr lang="en-US" sz="2200" i="1" dirty="0" smtClean="0"/>
              <a:t>k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1, 2</a:t>
            </a:r>
          </a:p>
          <a:p>
            <a:pPr>
              <a:buNone/>
            </a:pPr>
            <a:r>
              <a:rPr lang="en-US" sz="2200" i="1" dirty="0" smtClean="0">
                <a:sym typeface="Symbol"/>
              </a:rPr>
              <a:t></a:t>
            </a:r>
            <a:r>
              <a:rPr lang="en-US" sz="2200" i="1" baseline="-25000" dirty="0" smtClean="0"/>
              <a:t>k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</a:t>
            </a:r>
            <a:r>
              <a:rPr lang="en-US" sz="2200" i="1" dirty="0" err="1" smtClean="0"/>
              <a:t>U</a:t>
            </a:r>
            <a:r>
              <a:rPr lang="en-US" sz="2200" i="1" baseline="-25000" dirty="0" err="1" smtClean="0"/>
              <a:t>k</a:t>
            </a:r>
            <a:r>
              <a:rPr lang="en-US" sz="2200" dirty="0" smtClean="0"/>
              <a:t>/</a:t>
            </a:r>
            <a:r>
              <a:rPr lang="en-US" sz="2200" i="1" dirty="0" smtClean="0">
                <a:sym typeface="Symbol"/>
              </a:rPr>
              <a:t></a:t>
            </a:r>
            <a:r>
              <a:rPr lang="en-US" sz="2200" i="1" baseline="-25000" dirty="0" smtClean="0"/>
              <a:t>k</a:t>
            </a:r>
            <a:r>
              <a:rPr lang="en-US" sz="2200" dirty="0" smtClean="0"/>
              <a:t>, 	</a:t>
            </a:r>
            <a:r>
              <a:rPr lang="en-US" sz="2200" i="1" dirty="0" smtClean="0">
                <a:sym typeface="Symbol"/>
              </a:rPr>
              <a:t>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 = </a:t>
            </a:r>
            <a:r>
              <a:rPr lang="en-US" sz="2200" i="1" dirty="0" smtClean="0"/>
              <a:t>U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/</a:t>
            </a:r>
            <a:r>
              <a:rPr lang="en-US" sz="2200" i="1" dirty="0" smtClean="0">
                <a:sym typeface="Symbol"/>
              </a:rPr>
              <a:t></a:t>
            </a:r>
            <a:r>
              <a:rPr lang="en-US" sz="2200" dirty="0" smtClean="0"/>
              <a:t>, </a:t>
            </a:r>
            <a:r>
              <a:rPr lang="el-GR" sz="2200" i="1" dirty="0" smtClean="0"/>
              <a:t>ρ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= </a:t>
            </a:r>
            <a:r>
              <a:rPr lang="en-US" sz="2200" i="1" dirty="0" smtClean="0"/>
              <a:t>U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/</a:t>
            </a:r>
            <a:r>
              <a:rPr lang="el-GR" sz="2200" i="1" dirty="0" smtClean="0">
                <a:sym typeface="Symbol"/>
              </a:rPr>
              <a:t></a:t>
            </a:r>
            <a:r>
              <a:rPr lang="en-GB" sz="2200" baseline="-25000" dirty="0" smtClean="0"/>
              <a:t>1</a:t>
            </a:r>
            <a:r>
              <a:rPr lang="en-US" sz="2200" dirty="0" smtClean="0"/>
              <a:t>, </a:t>
            </a:r>
            <a:r>
              <a:rPr lang="el-GR" sz="2200" i="1" dirty="0" smtClean="0"/>
              <a:t>ρ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= </a:t>
            </a:r>
            <a:r>
              <a:rPr lang="en-US" sz="2200" i="1" dirty="0" smtClean="0"/>
              <a:t>U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/</a:t>
            </a:r>
            <a:r>
              <a:rPr lang="el-GR" sz="2200" i="1" dirty="0" smtClean="0">
                <a:sym typeface="Symbol"/>
              </a:rPr>
              <a:t></a:t>
            </a:r>
            <a:r>
              <a:rPr lang="en-GB" sz="2200" baseline="-25000" dirty="0" smtClean="0"/>
              <a:t>2</a:t>
            </a:r>
          </a:p>
          <a:p>
            <a:pPr>
              <a:buNone/>
            </a:pPr>
            <a:r>
              <a:rPr lang="en-US" sz="2200" i="1" dirty="0" smtClean="0"/>
              <a:t>G</a:t>
            </a:r>
            <a:r>
              <a:rPr lang="en-US" sz="2200" dirty="0" smtClean="0"/>
              <a:t>(</a:t>
            </a:r>
            <a:r>
              <a:rPr lang="en-US" sz="2200" i="1" dirty="0" smtClean="0"/>
              <a:t>M</a:t>
            </a:r>
            <a:r>
              <a:rPr lang="en-US" sz="2200" dirty="0" smtClean="0"/>
              <a:t>) : a normalization constant given by</a:t>
            </a:r>
            <a:endParaRPr lang="en-US" sz="2200" dirty="0"/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2411760" y="5373216"/>
          <a:ext cx="3384376" cy="936104"/>
        </p:xfrm>
        <a:graphic>
          <a:graphicData uri="http://schemas.openxmlformats.org/presentationml/2006/ole">
            <p:oleObj spid="_x0000_s50178" name="Equation" r:id="rId3" imgW="140940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792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i="1" dirty="0" smtClean="0"/>
              <a:t>P</a:t>
            </a:r>
            <a:r>
              <a:rPr lang="en-US" sz="2200" dirty="0" smtClean="0"/>
              <a:t>(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, 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 : the probability of being in the state (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, 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) in equilibrium</a:t>
            </a:r>
            <a:endParaRPr lang="en-US" sz="2200" dirty="0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2555776" y="1556792"/>
          <a:ext cx="3384376" cy="728081"/>
        </p:xfrm>
        <a:graphic>
          <a:graphicData uri="http://schemas.openxmlformats.org/presentationml/2006/ole">
            <p:oleObj spid="_x0000_s51203" name="Equation" r:id="rId3" imgW="1371600" imgH="35532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2492896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P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(</a:t>
            </a:r>
            <a:r>
              <a:rPr lang="en-US" sz="2200" i="1" dirty="0" smtClean="0"/>
              <a:t>y</a:t>
            </a:r>
            <a:r>
              <a:rPr lang="en-US" sz="2200" dirty="0" smtClean="0"/>
              <a:t>) : the probability of </a:t>
            </a:r>
            <a:r>
              <a:rPr lang="en-US" sz="2200" i="1" dirty="0" smtClean="0"/>
              <a:t>n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</a:t>
            </a:r>
            <a:r>
              <a:rPr lang="en-US" sz="2200" i="1" dirty="0" smtClean="0"/>
              <a:t>y</a:t>
            </a:r>
            <a:r>
              <a:rPr lang="en-US" sz="2200" dirty="0" smtClean="0"/>
              <a:t> customers awaiting service in node </a:t>
            </a:r>
            <a:r>
              <a:rPr lang="en-US" sz="2200" dirty="0" smtClean="0">
                <a:latin typeface="+mj-lt"/>
              </a:rPr>
              <a:t>0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555776" y="3212976"/>
          <a:ext cx="3384376" cy="576064"/>
        </p:xfrm>
        <a:graphic>
          <a:graphicData uri="http://schemas.openxmlformats.org/presentationml/2006/ole">
            <p:oleObj spid="_x0000_s51204" name="Equation" r:id="rId4" imgW="1143000" imgH="266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4005064"/>
            <a:ext cx="63367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B</a:t>
            </a:r>
            <a:r>
              <a:rPr lang="en-US" sz="2200" dirty="0" smtClean="0"/>
              <a:t> : the average number of pending orders in node </a:t>
            </a:r>
            <a:r>
              <a:rPr lang="en-US" sz="2200" dirty="0" smtClean="0">
                <a:latin typeface="+mj-lt"/>
              </a:rPr>
              <a:t>0 </a:t>
            </a:r>
            <a:endParaRPr lang="en-US" sz="2200" dirty="0"/>
          </a:p>
        </p:txBody>
      </p:sp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2627784" y="4509120"/>
          <a:ext cx="1872208" cy="504056"/>
        </p:xfrm>
        <a:graphic>
          <a:graphicData uri="http://schemas.openxmlformats.org/presentationml/2006/ole">
            <p:oleObj spid="_x0000_s51205" name="Equation" r:id="rId5" imgW="749160" imgH="2286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544" y="5157192"/>
            <a:ext cx="633670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 : the throughput of node </a:t>
            </a:r>
            <a:r>
              <a:rPr lang="en-US" sz="2200" dirty="0" smtClean="0">
                <a:latin typeface="+mj-lt"/>
              </a:rPr>
              <a:t>0</a:t>
            </a:r>
          </a:p>
          <a:p>
            <a:r>
              <a:rPr lang="en-US" sz="2200" dirty="0" smtClean="0">
                <a:latin typeface="+mj-lt"/>
              </a:rPr>
              <a:t>	</a:t>
            </a:r>
          </a:p>
          <a:p>
            <a:r>
              <a:rPr lang="en-US" sz="2200" dirty="0" smtClean="0">
                <a:latin typeface="+mj-lt"/>
              </a:rPr>
              <a:t>		     </a:t>
            </a:r>
            <a:r>
              <a:rPr lang="en-US" dirty="0" smtClean="0"/>
              <a:t>TH</a:t>
            </a:r>
            <a:r>
              <a:rPr lang="en-US" baseline="-25000" dirty="0" smtClean="0"/>
              <a:t>0 </a:t>
            </a:r>
            <a:r>
              <a:rPr lang="en-US" dirty="0" smtClean="0"/>
              <a:t>= </a:t>
            </a:r>
            <a:r>
              <a:rPr lang="en-US" i="1" dirty="0" smtClean="0"/>
              <a:t>U</a:t>
            </a:r>
            <a:r>
              <a:rPr lang="en-US" baseline="-25000" dirty="0" smtClean="0"/>
              <a:t>0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</a:t>
            </a:r>
            <a:r>
              <a:rPr lang="en-US" dirty="0" smtClean="0"/>
              <a:t> 1)</a:t>
            </a:r>
            <a:r>
              <a:rPr lang="en-US" i="1" dirty="0" smtClean="0"/>
              <a:t>/G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Motivation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5202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Customer satisfaction has a key-role to market share and therefore to profitability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What is the interaction between customer satisfaction and production systems control?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We examine the case of quality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The average profit rate </a:t>
            </a:r>
            <a:r>
              <a:rPr lang="en-US" sz="3600" i="1" dirty="0" smtClean="0"/>
              <a:t>J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The average profit rate </a:t>
            </a:r>
            <a:r>
              <a:rPr lang="en-US" sz="2200" i="1" dirty="0" smtClean="0"/>
              <a:t>J </a:t>
            </a:r>
            <a:r>
              <a:rPr lang="en-US" sz="2200" dirty="0" smtClean="0"/>
              <a:t>of the CQN, for a specified threshold </a:t>
            </a:r>
            <a:r>
              <a:rPr lang="en-US" sz="2200" i="1" dirty="0" smtClean="0"/>
              <a:t>q</a:t>
            </a:r>
            <a:r>
              <a:rPr lang="en-US" sz="2200" dirty="0" smtClean="0"/>
              <a:t> is given by</a:t>
            </a:r>
          </a:p>
          <a:p>
            <a:pPr>
              <a:buNone/>
            </a:pPr>
            <a:r>
              <a:rPr lang="en-US" sz="2200" i="1" dirty="0" smtClean="0"/>
              <a:t>			J = r</a:t>
            </a:r>
            <a:r>
              <a:rPr lang="en-US" sz="2200" dirty="0" smtClean="0"/>
              <a:t>TH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(1 </a:t>
            </a:r>
            <a:r>
              <a:rPr lang="en-US" sz="2200" i="1" dirty="0" smtClean="0">
                <a:sym typeface="Symbol"/>
              </a:rPr>
              <a:t></a:t>
            </a:r>
            <a:r>
              <a:rPr lang="en-US" sz="2200" i="1" dirty="0" smtClean="0"/>
              <a:t> p</a:t>
            </a:r>
            <a:r>
              <a:rPr lang="en-US" sz="2200" baseline="-25000" dirty="0" smtClean="0"/>
              <a:t>00</a:t>
            </a:r>
            <a:r>
              <a:rPr lang="en-US" sz="2200" dirty="0" smtClean="0"/>
              <a:t>)</a:t>
            </a:r>
            <a:r>
              <a:rPr lang="en-US" sz="2200" i="1" dirty="0" smtClean="0"/>
              <a:t> – </a:t>
            </a:r>
            <a:r>
              <a:rPr lang="en-US" sz="2200" i="1" dirty="0" err="1" smtClean="0"/>
              <a:t>bB</a:t>
            </a:r>
            <a:r>
              <a:rPr lang="en-US" sz="2200" i="1" dirty="0" smtClean="0"/>
              <a:t> – c</a:t>
            </a:r>
            <a:r>
              <a:rPr lang="en-US" sz="2200" dirty="0" smtClean="0"/>
              <a:t>TH</a:t>
            </a:r>
            <a:r>
              <a:rPr lang="en-US" sz="2200" baseline="-25000" dirty="0" smtClean="0"/>
              <a:t>0</a:t>
            </a:r>
            <a:r>
              <a:rPr lang="en-US" sz="2200" i="1" dirty="0" smtClean="0"/>
              <a:t>p</a:t>
            </a:r>
            <a:r>
              <a:rPr lang="en-US" sz="2200" baseline="-25000" dirty="0" smtClean="0"/>
              <a:t>00</a:t>
            </a:r>
            <a:r>
              <a:rPr lang="en-US" sz="2200" dirty="0" smtClean="0"/>
              <a:t>  </a:t>
            </a:r>
            <a:endParaRPr lang="en-US" sz="1800" i="1" baseline="-25000" dirty="0" smtClean="0"/>
          </a:p>
          <a:p>
            <a:pPr>
              <a:buNone/>
            </a:pPr>
            <a:endParaRPr lang="en-US" baseline="-25000" dirty="0" smtClean="0"/>
          </a:p>
          <a:p>
            <a:r>
              <a:rPr lang="en-US" sz="2200" dirty="0" smtClean="0"/>
              <a:t>The optimal pair (</a:t>
            </a:r>
            <a:r>
              <a:rPr lang="en-US" sz="2200" i="1" dirty="0" smtClean="0"/>
              <a:t>q</a:t>
            </a:r>
            <a:r>
              <a:rPr lang="en-US" sz="2200" baseline="30000" dirty="0" smtClean="0"/>
              <a:t>*</a:t>
            </a:r>
            <a:r>
              <a:rPr lang="en-US" sz="2200" dirty="0" smtClean="0"/>
              <a:t>, </a:t>
            </a:r>
            <a:r>
              <a:rPr lang="en-US" sz="2200" i="1" dirty="0" smtClean="0"/>
              <a:t>J</a:t>
            </a:r>
            <a:r>
              <a:rPr lang="en-US" sz="2200" baseline="30000" dirty="0" smtClean="0"/>
              <a:t>*</a:t>
            </a:r>
            <a:r>
              <a:rPr lang="en-US" sz="22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Set </a:t>
            </a:r>
            <a:r>
              <a:rPr lang="en-US" sz="2200" i="1" dirty="0" smtClean="0"/>
              <a:t>J</a:t>
            </a:r>
            <a:r>
              <a:rPr lang="en-US" sz="2200" baseline="30000" dirty="0" smtClean="0"/>
              <a:t>*</a:t>
            </a:r>
            <a:r>
              <a:rPr lang="en-US" sz="2200" dirty="0" smtClean="0"/>
              <a:t> </a:t>
            </a:r>
            <a:r>
              <a:rPr lang="el-GR" sz="2200" dirty="0" smtClean="0">
                <a:sym typeface="Symbol"/>
              </a:rPr>
              <a:t></a:t>
            </a:r>
            <a:r>
              <a:rPr lang="en-US" sz="2200" dirty="0" smtClean="0"/>
              <a:t> –</a:t>
            </a:r>
            <a:r>
              <a:rPr lang="en-US" sz="2200" dirty="0" smtClean="0">
                <a:sym typeface="Symbol"/>
              </a:rPr>
              <a:t></a:t>
            </a:r>
            <a:r>
              <a:rPr lang="en-US" sz="2200" dirty="0" smtClean="0"/>
              <a:t> and the quality threshold </a:t>
            </a:r>
            <a:r>
              <a:rPr lang="en-US" sz="2200" i="1" dirty="0" smtClean="0"/>
              <a:t>q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While </a:t>
            </a:r>
            <a:r>
              <a:rPr lang="en-US" sz="2200" i="1" dirty="0" smtClean="0"/>
              <a:t>q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</a:t>
            </a:r>
            <a:r>
              <a:rPr lang="en-US" sz="2200" dirty="0" smtClean="0"/>
              <a:t> </a:t>
            </a:r>
            <a:r>
              <a:rPr lang="en-US" sz="2200" i="1" dirty="0" smtClean="0"/>
              <a:t>I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200" i="1" dirty="0" smtClean="0"/>
              <a:t>	</a:t>
            </a:r>
            <a:r>
              <a:rPr lang="en-US" sz="2200" dirty="0" smtClean="0"/>
              <a:t>Set</a:t>
            </a:r>
            <a:r>
              <a:rPr lang="en-US" sz="2200" i="1" dirty="0" smtClean="0"/>
              <a:t> q</a:t>
            </a:r>
            <a:r>
              <a:rPr lang="en-US" sz="2200" dirty="0" smtClean="0"/>
              <a:t>: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</a:t>
            </a:r>
            <a:r>
              <a:rPr lang="en-US" sz="2200" i="1" dirty="0" smtClean="0"/>
              <a:t>q</a:t>
            </a:r>
            <a:r>
              <a:rPr lang="en-US" sz="2200" dirty="0" smtClean="0"/>
              <a:t> + 1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1900" dirty="0" smtClean="0"/>
              <a:t>        </a:t>
            </a:r>
            <a:r>
              <a:rPr lang="en-US" sz="2200" dirty="0" smtClean="0"/>
              <a:t>Compute </a:t>
            </a:r>
            <a:r>
              <a:rPr lang="en-US" sz="2200" i="1" dirty="0" smtClean="0"/>
              <a:t>p</a:t>
            </a:r>
            <a:r>
              <a:rPr lang="en-US" sz="2200" baseline="-25000" dirty="0" smtClean="0"/>
              <a:t>00</a:t>
            </a:r>
            <a:r>
              <a:rPr lang="en-US" sz="2200" dirty="0" smtClean="0"/>
              <a:t>, </a:t>
            </a:r>
            <a:r>
              <a:rPr lang="en-US" sz="2200" i="1" dirty="0" smtClean="0"/>
              <a:t>p</a:t>
            </a:r>
            <a:r>
              <a:rPr lang="en-US" sz="2200" baseline="-25000" dirty="0" smtClean="0"/>
              <a:t>01</a:t>
            </a:r>
            <a:r>
              <a:rPr lang="en-US" sz="2200" dirty="0" smtClean="0"/>
              <a:t>, </a:t>
            </a:r>
            <a:r>
              <a:rPr lang="en-US" sz="2200" i="1" dirty="0" smtClean="0"/>
              <a:t>p</a:t>
            </a:r>
            <a:r>
              <a:rPr lang="en-US" sz="2200" baseline="-25000" dirty="0" smtClean="0"/>
              <a:t>02</a:t>
            </a:r>
            <a:r>
              <a:rPr lang="en-US" sz="2200" dirty="0" smtClean="0"/>
              <a:t>, the equilibrium probabilities and the   	corresponding </a:t>
            </a:r>
            <a:r>
              <a:rPr lang="en-US" sz="2200" i="1" dirty="0" smtClean="0"/>
              <a:t>J</a:t>
            </a:r>
            <a:endParaRPr lang="en-US" sz="22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US" sz="2200" i="1" dirty="0" smtClean="0"/>
              <a:t>       </a:t>
            </a:r>
            <a:r>
              <a:rPr lang="en-US" sz="2200" dirty="0" smtClean="0"/>
              <a:t>If </a:t>
            </a:r>
            <a:r>
              <a:rPr lang="en-US" sz="2200" i="1" dirty="0" smtClean="0"/>
              <a:t>J</a:t>
            </a:r>
            <a:r>
              <a:rPr lang="en-US" sz="2200" dirty="0" smtClean="0"/>
              <a:t> &lt; </a:t>
            </a:r>
            <a:r>
              <a:rPr lang="en-US" sz="2200" i="1" dirty="0" smtClean="0"/>
              <a:t>J</a:t>
            </a:r>
            <a:r>
              <a:rPr lang="en-US" sz="2200" baseline="30000" dirty="0" smtClean="0"/>
              <a:t>*</a:t>
            </a:r>
            <a:r>
              <a:rPr lang="en-US" sz="2200" dirty="0" smtClean="0"/>
              <a:t>, then we set </a:t>
            </a:r>
            <a:r>
              <a:rPr lang="en-US" sz="2200" i="1" dirty="0" smtClean="0"/>
              <a:t>J</a:t>
            </a:r>
            <a:r>
              <a:rPr lang="en-US" sz="2200" baseline="30000" dirty="0" smtClean="0"/>
              <a:t>*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</a:t>
            </a:r>
            <a:r>
              <a:rPr lang="en-US" sz="2200" dirty="0" smtClean="0"/>
              <a:t> </a:t>
            </a:r>
            <a:r>
              <a:rPr lang="en-US" sz="2200" i="1" dirty="0" smtClean="0"/>
              <a:t>J</a:t>
            </a:r>
            <a:r>
              <a:rPr lang="en-US" sz="2200" dirty="0" smtClean="0"/>
              <a:t> and </a:t>
            </a:r>
            <a:r>
              <a:rPr lang="en-US" sz="2200" i="1" dirty="0" smtClean="0"/>
              <a:t>q</a:t>
            </a:r>
            <a:r>
              <a:rPr lang="en-US" sz="2200" baseline="30000" dirty="0" smtClean="0"/>
              <a:t>*</a:t>
            </a:r>
            <a:r>
              <a:rPr lang="en-US" sz="2200" dirty="0" smtClean="0"/>
              <a:t> </a:t>
            </a:r>
            <a:r>
              <a:rPr lang="el-GR" sz="2200" dirty="0" smtClean="0">
                <a:sym typeface="Symbol"/>
              </a:rPr>
              <a:t></a:t>
            </a:r>
            <a:r>
              <a:rPr lang="el-GR" sz="2200" dirty="0" smtClean="0"/>
              <a:t> </a:t>
            </a:r>
            <a:r>
              <a:rPr lang="en-US" sz="2200" i="1" dirty="0" smtClean="0"/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Numerical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96855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In all numerical experiments presented here the total number of customers is </a:t>
            </a:r>
            <a:r>
              <a:rPr lang="en-US" sz="2200" i="1" dirty="0" smtClean="0"/>
              <a:t>M</a:t>
            </a:r>
            <a:r>
              <a:rPr lang="en-US" sz="2200" dirty="0" smtClean="0"/>
              <a:t> = 50</a:t>
            </a:r>
          </a:p>
          <a:p>
            <a:r>
              <a:rPr lang="en-US" sz="2200" dirty="0" smtClean="0"/>
              <a:t>We use eight distinct quality levels ( </a:t>
            </a:r>
            <a:r>
              <a:rPr lang="en-US" sz="2200" i="1" dirty="0" err="1" smtClean="0"/>
              <a:t>i</a:t>
            </a:r>
            <a:r>
              <a:rPr lang="en-US" sz="2200" dirty="0" smtClean="0"/>
              <a:t> = 0,…,7 )</a:t>
            </a:r>
          </a:p>
          <a:p>
            <a:r>
              <a:rPr lang="en-US" sz="2200" dirty="0" smtClean="0"/>
              <a:t>The production probabilities </a:t>
            </a:r>
            <a:r>
              <a:rPr lang="en-US" sz="2200" i="1" dirty="0" smtClean="0">
                <a:solidFill>
                  <a:schemeClr val="dk1"/>
                </a:solidFill>
              </a:rPr>
              <a:t>p</a:t>
            </a:r>
            <a:r>
              <a:rPr lang="en-US" sz="2200" i="1" baseline="-25000" dirty="0" smtClean="0">
                <a:solidFill>
                  <a:schemeClr val="dk1"/>
                </a:solidFill>
              </a:rPr>
              <a:t>i</a:t>
            </a:r>
            <a:r>
              <a:rPr lang="en-US" sz="2200" i="1" dirty="0" smtClean="0">
                <a:solidFill>
                  <a:schemeClr val="dk1"/>
                </a:solidFill>
              </a:rPr>
              <a:t> </a:t>
            </a:r>
            <a:r>
              <a:rPr lang="en-US" sz="2200" dirty="0" smtClean="0">
                <a:solidFill>
                  <a:schemeClr val="dk1"/>
                </a:solidFill>
              </a:rPr>
              <a:t>are based in the same distribution as in the first example mentioned</a:t>
            </a:r>
          </a:p>
          <a:p>
            <a:r>
              <a:rPr lang="en-US" sz="2200" dirty="0" smtClean="0">
                <a:solidFill>
                  <a:schemeClr val="dk1"/>
                </a:solidFill>
              </a:rPr>
              <a:t>The conditional probabilities  are also the same with those in the first example</a:t>
            </a:r>
          </a:p>
          <a:p>
            <a:r>
              <a:rPr lang="en-US" sz="2200" dirty="0" smtClean="0">
                <a:solidFill>
                  <a:schemeClr val="dk1"/>
                </a:solidFill>
              </a:rPr>
              <a:t>Concerning the optimal policy model, in the column “Policy structure” at the results, we present the optimal policies for every quality level. For a certain quality level: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(</a:t>
            </a:r>
            <a:r>
              <a:rPr lang="en-US" sz="2200" dirty="0" smtClean="0">
                <a:latin typeface="+mj-lt"/>
              </a:rPr>
              <a:t>0)</a:t>
            </a:r>
            <a:r>
              <a:rPr lang="en-US" sz="2200" dirty="0" smtClean="0"/>
              <a:t> : the optimal decisions are scrapping decision for all states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(</a:t>
            </a:r>
            <a:r>
              <a:rPr lang="en-US" sz="2200" dirty="0" smtClean="0">
                <a:latin typeface="+mj-lt"/>
              </a:rPr>
              <a:t>1)</a:t>
            </a:r>
            <a:r>
              <a:rPr lang="en-US" sz="2200" dirty="0" smtClean="0"/>
              <a:t> : the optimal decisions are selling decisions for all states</a:t>
            </a:r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(\) : there are both scrapping and selling decisions in the state space</a:t>
            </a: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Examples and results for both optimal and threshold policy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sz="5600" b="1" dirty="0" smtClean="0"/>
              <a:t>Parameter values</a:t>
            </a:r>
            <a:r>
              <a:rPr lang="en-US" sz="5600" dirty="0" smtClean="0"/>
              <a:t>		    </a:t>
            </a:r>
            <a:r>
              <a:rPr lang="en-US" sz="5600" b="1" dirty="0" smtClean="0"/>
              <a:t>Optimal policy		     Threshold policy</a:t>
            </a:r>
            <a:endParaRPr lang="en-US" sz="5600" dirty="0" smtClean="0"/>
          </a:p>
          <a:p>
            <a:pPr>
              <a:buNone/>
            </a:pPr>
            <a:r>
              <a:rPr lang="en-US" sz="5600" b="1" i="1" dirty="0" smtClean="0">
                <a:sym typeface="Symbol"/>
              </a:rPr>
              <a:t>	</a:t>
            </a:r>
            <a:r>
              <a:rPr lang="en-US" sz="5600" b="1" baseline="-25000" dirty="0" smtClean="0"/>
              <a:t>1</a:t>
            </a:r>
            <a:r>
              <a:rPr lang="en-US" sz="5600" dirty="0" smtClean="0"/>
              <a:t>    </a:t>
            </a:r>
            <a:r>
              <a:rPr lang="en-US" sz="5600" b="1" i="1" dirty="0" smtClean="0">
                <a:sym typeface="Symbol"/>
              </a:rPr>
              <a:t></a:t>
            </a:r>
            <a:r>
              <a:rPr lang="en-US" sz="5600" b="1" baseline="-25000" dirty="0" smtClean="0"/>
              <a:t>2</a:t>
            </a:r>
            <a:r>
              <a:rPr lang="en-US" sz="5600" dirty="0" smtClean="0"/>
              <a:t>    </a:t>
            </a:r>
            <a:r>
              <a:rPr lang="en-US" sz="5600" b="1" i="1" dirty="0" smtClean="0">
                <a:sym typeface="Symbol"/>
              </a:rPr>
              <a:t>      </a:t>
            </a:r>
            <a:r>
              <a:rPr lang="en-US" sz="5600" b="1" i="1" dirty="0" smtClean="0"/>
              <a:t>c      r     b        </a:t>
            </a:r>
            <a:r>
              <a:rPr lang="en-US" sz="5600" b="1" dirty="0" smtClean="0"/>
              <a:t>Policy structure  Average profit     Average profit  Quality threshold</a:t>
            </a:r>
          </a:p>
          <a:p>
            <a:pPr>
              <a:buNone/>
            </a:pPr>
            <a:r>
              <a:rPr lang="en-US" sz="5600" dirty="0" smtClean="0"/>
              <a:t>__________________________________________________________________________________________          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1   0.1    55   4     4   0.35	111111\\	51.255383		51.165181	     level  5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1   0.1    55   4     4   0.45	111111\\	51.221129		51.131003	     level  5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 4   0.6	111111\\	51.169754		51.079778       level  5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 4   0.8            111111\\	51.101278		51.011384       level  5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 4   1.1	111111\\	50.998663		50.908852       level  5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 4   1.35	111111\\	50.913222		50.823410	     level  5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3.5  0.35	1111111\	44.649882		44.575442	     level  6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4.5  0.35	111111\0	57.998738		57.896663	     level  5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  5   0.35	11111\\0	64.772343		64.642366	     level  4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5.5  0.35	11111\\0	71.859395		71.718639	     level  4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4      6   0.35   	11111\00	78.949696		78.794912	     level  4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</a:t>
            </a:r>
          </a:p>
          <a:p>
            <a:r>
              <a:rPr lang="en-US" sz="800" dirty="0" smtClean="0"/>
              <a:t>1</a:t>
            </a:r>
          </a:p>
          <a:p>
            <a:pPr>
              <a:buNone/>
            </a:pPr>
            <a:r>
              <a:rPr lang="en-US" sz="5600" dirty="0" smtClean="0"/>
              <a:t>	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1   0.1    55   2.2   4   0.35	1111\\00	53.891926		53.424611	     level  3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1   0.1    55   2.5   4   0.35         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1111\\00	52.836943		52.733324	     level  4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1   0.1    55    3     4   0.35         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11111\\0	52.087461		51.985423	     level  4</a:t>
            </a:r>
          </a:p>
          <a:p>
            <a:pPr>
              <a:buNone/>
            </a:pPr>
            <a:r>
              <a:rPr lang="en-US" sz="5600" dirty="0" smtClean="0">
                <a:latin typeface="Arial" pitchFamily="34" charset="0"/>
                <a:cs typeface="Arial" pitchFamily="34" charset="0"/>
              </a:rPr>
              <a:t>	1   0.1	 55   3.5   4   0.35	</a:t>
            </a:r>
            <a:r>
              <a:rPr lang="en-US" sz="56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600" dirty="0" smtClean="0">
                <a:latin typeface="Arial" pitchFamily="34" charset="0"/>
                <a:cs typeface="Arial" pitchFamily="34" charset="0"/>
              </a:rPr>
              <a:t>1111\\00	70.723484		70.555552       level  3</a:t>
            </a:r>
          </a:p>
          <a:p>
            <a:pPr>
              <a:buNone/>
            </a:pPr>
            <a:endParaRPr lang="en-US" sz="5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5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Examples and results for both optimal and threshold policy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10445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900" b="1" dirty="0" smtClean="0">
                <a:cs typeface="Arial" pitchFamily="34" charset="0"/>
              </a:rPr>
              <a:t>Parameter values</a:t>
            </a:r>
            <a:r>
              <a:rPr lang="en-US" sz="2900" dirty="0" smtClean="0">
                <a:cs typeface="Arial" pitchFamily="34" charset="0"/>
              </a:rPr>
              <a:t>		    </a:t>
            </a:r>
            <a:r>
              <a:rPr lang="en-US" sz="2900" b="1" dirty="0" smtClean="0">
                <a:cs typeface="Arial" pitchFamily="34" charset="0"/>
              </a:rPr>
              <a:t>Optimal policy		     Threshold policy</a:t>
            </a:r>
            <a:endParaRPr lang="en-US" sz="2900" dirty="0" smtClean="0">
              <a:cs typeface="Arial" pitchFamily="34" charset="0"/>
            </a:endParaRPr>
          </a:p>
          <a:p>
            <a:pPr>
              <a:buNone/>
            </a:pPr>
            <a:r>
              <a:rPr lang="en-US" sz="2900" b="1" i="1" dirty="0" smtClean="0">
                <a:cs typeface="Arial" pitchFamily="34" charset="0"/>
                <a:sym typeface="Symbol"/>
              </a:rPr>
              <a:t>  </a:t>
            </a:r>
            <a:r>
              <a:rPr lang="en-US" sz="2900" b="1" baseline="-25000" dirty="0" smtClean="0">
                <a:cs typeface="Arial" pitchFamily="34" charset="0"/>
              </a:rPr>
              <a:t>1</a:t>
            </a:r>
            <a:r>
              <a:rPr lang="en-US" sz="2900" dirty="0" smtClean="0">
                <a:cs typeface="Arial" pitchFamily="34" charset="0"/>
              </a:rPr>
              <a:t>    </a:t>
            </a:r>
            <a:r>
              <a:rPr lang="en-US" sz="2900" b="1" i="1" dirty="0" smtClean="0">
                <a:cs typeface="Arial" pitchFamily="34" charset="0"/>
                <a:sym typeface="Symbol"/>
              </a:rPr>
              <a:t></a:t>
            </a:r>
            <a:r>
              <a:rPr lang="en-US" sz="2900" b="1" baseline="-25000" dirty="0" smtClean="0">
                <a:cs typeface="Arial" pitchFamily="34" charset="0"/>
              </a:rPr>
              <a:t>2</a:t>
            </a:r>
            <a:r>
              <a:rPr lang="en-US" sz="2900" dirty="0" smtClean="0">
                <a:cs typeface="Arial" pitchFamily="34" charset="0"/>
              </a:rPr>
              <a:t>      </a:t>
            </a:r>
            <a:r>
              <a:rPr lang="en-US" sz="2900" b="1" i="1" dirty="0" smtClean="0">
                <a:cs typeface="Arial" pitchFamily="34" charset="0"/>
                <a:sym typeface="Symbol"/>
              </a:rPr>
              <a:t>        </a:t>
            </a:r>
            <a:r>
              <a:rPr lang="en-US" sz="2900" b="1" i="1" dirty="0" smtClean="0">
                <a:cs typeface="Arial" pitchFamily="34" charset="0"/>
              </a:rPr>
              <a:t>c      r         b     </a:t>
            </a:r>
            <a:r>
              <a:rPr lang="en-US" sz="2900" b="1" dirty="0" smtClean="0">
                <a:cs typeface="Arial" pitchFamily="34" charset="0"/>
              </a:rPr>
              <a:t>Policy structure   Average profit    Average profit    Quality threshold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0.8   0.1    55     4     4    0.35	1111111\	    48.989474            48.913564	     level 6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0.9   0.1    55     4     4    0.35	111111\\	    50.202982            50.116805	     level 5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1.1   0.1    55     4     4    0.35	111111\\          52.150325            52.056024	     level 5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1.4   0.1    55     4     4    0.35	111111\\	    54.177700            54.073082	     level 5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0.08   55     4     4    0.35	111111\0         42.697024             42.617049           level 5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0.12   55     4     4    0.35	1111111\         59.191805             59.099059           level 6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0.15   55     4     4    0.35	1111111\	    70.133711             70.033063           level 6</a:t>
            </a:r>
          </a:p>
          <a:p>
            <a:pPr marL="914400" indent="-91440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 0.2    55     4     4    0.35	11111111	    86.084805             85.982183           level 7</a:t>
            </a:r>
          </a:p>
          <a:p>
            <a:pPr marL="914400" indent="-91440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 0.1    45     4     4    0.35	111111\\	    51.106237             51.016541	      level 5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 0.1    50     4     4    0.35	111111\\	    51.190849             51.100905           level 5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 0.1    60     4     4    0.35	111111\\          51.306170             51.215759           level 5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 0.1    65     4     4    0.35          111111\\          51.347163             51.256585           level 5</a:t>
            </a:r>
          </a:p>
          <a:p>
            <a:pPr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1      0.1    55     4     4    0.35          111111\0         51.576829             51.486063           level 5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The mean profit rates of the two policies differ by less than </a:t>
            </a:r>
            <a:r>
              <a:rPr lang="en-US" sz="2200" dirty="0" smtClean="0">
                <a:latin typeface="+mj-lt"/>
              </a:rPr>
              <a:t>1</a:t>
            </a:r>
            <a:r>
              <a:rPr lang="en-US" sz="2200" dirty="0" smtClean="0"/>
              <a:t>% </a:t>
            </a:r>
          </a:p>
          <a:p>
            <a:r>
              <a:rPr lang="en-US" sz="2200" dirty="0" smtClean="0"/>
              <a:t>The optimal policy model can be a helpful tool for examining the dynamics of quality in production and the way it affects customer satisfaction, market share and profitability</a:t>
            </a:r>
          </a:p>
          <a:p>
            <a:r>
              <a:rPr lang="en-US" sz="2200" dirty="0" smtClean="0"/>
              <a:t>In cases where this approach is not easy to implement, a simple threshold-type control policy with reasonable computational requirements is proposed and appears to be a good approximation of the optimal policy</a:t>
            </a:r>
          </a:p>
          <a:p>
            <a:r>
              <a:rPr lang="en-US" sz="2200" dirty="0" smtClean="0"/>
              <a:t>As a next step we intend to examine the case where customer satisfaction is affected by his previous state</a:t>
            </a:r>
          </a:p>
          <a:p>
            <a:r>
              <a:rPr lang="en-US" sz="2200" dirty="0" smtClean="0"/>
              <a:t>Another extension is to consider the effect of waiting times in </a:t>
            </a:r>
            <a:r>
              <a:rPr lang="en-US" sz="2200" smtClean="0"/>
              <a:t>customer satisfaction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Problem description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Single-stage manufacturing system</a:t>
            </a:r>
          </a:p>
          <a:p>
            <a:r>
              <a:rPr lang="en-US" sz="2400" dirty="0" smtClean="0"/>
              <a:t>Make-to-order system (working only when there are unsatisfied orders)</a:t>
            </a:r>
          </a:p>
          <a:p>
            <a:r>
              <a:rPr lang="en-US" sz="2400" dirty="0" smtClean="0"/>
              <a:t>Known and constant market size</a:t>
            </a:r>
          </a:p>
          <a:p>
            <a:r>
              <a:rPr lang="en-US" sz="2400" dirty="0" smtClean="0"/>
              <a:t>Two distinct customer classes: regular and occasional</a:t>
            </a:r>
          </a:p>
          <a:p>
            <a:r>
              <a:rPr lang="en-US" sz="2400" dirty="0" smtClean="0"/>
              <a:t>Customers from both classes place their orders to the system </a:t>
            </a:r>
          </a:p>
          <a:p>
            <a:r>
              <a:rPr lang="en-US" sz="2400" dirty="0" smtClean="0"/>
              <a:t>All waiting customers become unclassified </a:t>
            </a:r>
          </a:p>
          <a:p>
            <a:r>
              <a:rPr lang="en-US" sz="2400" dirty="0" smtClean="0"/>
              <a:t>A satisfied customer becomes a regular customer</a:t>
            </a:r>
          </a:p>
          <a:p>
            <a:r>
              <a:rPr lang="en-US" sz="2400" dirty="0" smtClean="0"/>
              <a:t>A dissatisfied customer becomes an occasional customer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Customer satisfaction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Outgoing products inspected and graded on the basis of quality</a:t>
            </a:r>
          </a:p>
          <a:p>
            <a:r>
              <a:rPr lang="en-US" sz="2400" dirty="0" smtClean="0"/>
              <a:t>Customer satisfaction depends only on the quality of the item purchased</a:t>
            </a:r>
          </a:p>
          <a:p>
            <a:r>
              <a:rPr lang="en-US" sz="2400" dirty="0" smtClean="0"/>
              <a:t>The higher the item quality level the higher the probability of customer satisfaction</a:t>
            </a:r>
          </a:p>
          <a:p>
            <a:r>
              <a:rPr lang="en-US" sz="2400" dirty="0" smtClean="0"/>
              <a:t>Satisfaction probabilities are independent of past customer states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Control of production system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Control decision</a:t>
            </a:r>
          </a:p>
          <a:p>
            <a:pPr>
              <a:buNone/>
            </a:pPr>
            <a:r>
              <a:rPr lang="en-US" sz="2400" dirty="0" smtClean="0"/>
              <a:t>	Selling or scrapping an item just produced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optimal decision depends on: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quality level of the item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number of customers waiting for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number of regular customers in orbit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b="1" dirty="0" smtClean="0"/>
              <a:t>Control target</a:t>
            </a:r>
          </a:p>
          <a:p>
            <a:pPr marL="514350" indent="-514350">
              <a:buNone/>
            </a:pPr>
            <a:r>
              <a:rPr lang="en-US" sz="2400" dirty="0" smtClean="0"/>
              <a:t>	Maximize the market share and the average profit of the system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System description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1547664" y="2348880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1720" y="2348880"/>
            <a:ext cx="432048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47664" y="3356992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1720" y="3356992"/>
            <a:ext cx="432048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23928" y="2852936"/>
            <a:ext cx="504056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27984" y="2852936"/>
            <a:ext cx="432048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5" idx="3"/>
            <a:endCxn id="8" idx="2"/>
          </p:cNvCxnSpPr>
          <p:nvPr/>
        </p:nvCxnSpPr>
        <p:spPr>
          <a:xfrm>
            <a:off x="2483768" y="2564904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  <a:endCxn id="8" idx="2"/>
          </p:cNvCxnSpPr>
          <p:nvPr/>
        </p:nvCxnSpPr>
        <p:spPr>
          <a:xfrm flipV="1">
            <a:off x="2483768" y="3068960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23928" y="28529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2348880"/>
            <a:ext cx="44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6" name="Content Placeholder 15"/>
          <p:cNvSpPr txBox="1">
            <a:spLocks noGrp="1"/>
          </p:cNvSpPr>
          <p:nvPr>
            <p:ph idx="1"/>
          </p:nvPr>
        </p:nvSpPr>
        <p:spPr>
          <a:xfrm>
            <a:off x="5292080" y="1484784"/>
            <a:ext cx="3600400" cy="502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i="1" dirty="0" smtClean="0"/>
              <a:t>M</a:t>
            </a:r>
            <a:r>
              <a:rPr lang="en-US" sz="1800" dirty="0" smtClean="0"/>
              <a:t>: Market size</a:t>
            </a:r>
          </a:p>
          <a:p>
            <a:pPr>
              <a:buNone/>
            </a:pPr>
            <a:r>
              <a:rPr lang="en-US" sz="1800" i="1" dirty="0" smtClean="0"/>
              <a:t>x</a:t>
            </a:r>
            <a:r>
              <a:rPr lang="en-US" sz="1800" dirty="0" smtClean="0"/>
              <a:t>: regular customers in orbit</a:t>
            </a:r>
          </a:p>
          <a:p>
            <a:pPr>
              <a:buNone/>
            </a:pPr>
            <a:r>
              <a:rPr lang="en-US" sz="1800" i="1" dirty="0" smtClean="0"/>
              <a:t>y</a:t>
            </a:r>
            <a:r>
              <a:rPr lang="en-US" sz="1800" dirty="0" smtClean="0"/>
              <a:t>: customers waiting for service</a:t>
            </a:r>
          </a:p>
          <a:p>
            <a:pPr>
              <a:buNone/>
            </a:pPr>
            <a:r>
              <a:rPr lang="en-US" sz="1800" i="1" dirty="0" smtClean="0"/>
              <a:t>M-x-y</a:t>
            </a:r>
            <a:r>
              <a:rPr lang="en-US" sz="1800" dirty="0" smtClean="0"/>
              <a:t>: occasional customers</a:t>
            </a:r>
          </a:p>
          <a:p>
            <a:pPr>
              <a:buNone/>
            </a:pPr>
            <a:r>
              <a:rPr lang="en-US" sz="1800" i="1" dirty="0" smtClean="0">
                <a:sym typeface="Symbol"/>
              </a:rPr>
              <a:t>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: regular customers mean demand rate (Poisson)</a:t>
            </a:r>
          </a:p>
          <a:p>
            <a:pPr>
              <a:buNone/>
            </a:pPr>
            <a:r>
              <a:rPr lang="en-US" sz="1800" i="1" dirty="0" smtClean="0">
                <a:sym typeface="Symbol"/>
              </a:rPr>
              <a:t></a:t>
            </a:r>
            <a:r>
              <a:rPr lang="en-US" sz="1800" baseline="-25000" dirty="0" smtClean="0"/>
              <a:t>2 </a:t>
            </a:r>
            <a:r>
              <a:rPr lang="en-US" sz="1800" dirty="0" smtClean="0"/>
              <a:t>: occasional customer mean demand rate (Poisson) (</a:t>
            </a:r>
            <a:r>
              <a:rPr lang="en-US" sz="1800" i="1" dirty="0" smtClean="0">
                <a:sym typeface="Symbol"/>
              </a:rPr>
              <a:t></a:t>
            </a:r>
            <a:r>
              <a:rPr lang="en-US" sz="1800" baseline="-25000" dirty="0" smtClean="0"/>
              <a:t>1 </a:t>
            </a:r>
            <a:r>
              <a:rPr lang="en-US" sz="1800" dirty="0" smtClean="0"/>
              <a:t>&gt; </a:t>
            </a:r>
            <a:r>
              <a:rPr lang="en-US" sz="1800" i="1" dirty="0" smtClean="0">
                <a:sym typeface="Symbol"/>
              </a:rPr>
              <a:t>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)</a:t>
            </a:r>
            <a:endParaRPr lang="en-US" sz="1800" baseline="-25000" dirty="0" smtClean="0"/>
          </a:p>
          <a:p>
            <a:pPr>
              <a:buNone/>
            </a:pPr>
            <a:r>
              <a:rPr lang="en-US" sz="1800" i="1" dirty="0" smtClean="0">
                <a:sym typeface="Symbol"/>
              </a:rPr>
              <a:t> : </a:t>
            </a:r>
            <a:r>
              <a:rPr lang="en-US" sz="1800" dirty="0" smtClean="0">
                <a:sym typeface="Symbol"/>
              </a:rPr>
              <a:t>mean production rate (Exponential)</a:t>
            </a:r>
            <a:endParaRPr lang="en-US" sz="1800" dirty="0" smtClean="0"/>
          </a:p>
          <a:p>
            <a:pPr>
              <a:buNone/>
            </a:pPr>
            <a:r>
              <a:rPr lang="en-US" sz="1800" i="1" dirty="0" err="1" smtClean="0"/>
              <a:t>i</a:t>
            </a:r>
            <a:r>
              <a:rPr lang="en-US" sz="1800" dirty="0" smtClean="0"/>
              <a:t> : quality level (</a:t>
            </a:r>
            <a:r>
              <a:rPr lang="en-US" sz="1800" i="1" dirty="0" err="1" smtClean="0"/>
              <a:t>i</a:t>
            </a:r>
            <a:r>
              <a:rPr lang="en-US" sz="1800" dirty="0" smtClean="0"/>
              <a:t> = 0, 1,…, </a:t>
            </a:r>
            <a:r>
              <a:rPr lang="en-US" sz="1800" i="1" dirty="0" smtClean="0"/>
              <a:t>I</a:t>
            </a:r>
            <a:r>
              <a:rPr lang="en-US" sz="1800" dirty="0" smtClean="0"/>
              <a:t>. quality decreasing as </a:t>
            </a:r>
            <a:r>
              <a:rPr lang="en-US" sz="1800" i="1" dirty="0" err="1" smtClean="0"/>
              <a:t>i</a:t>
            </a:r>
            <a:r>
              <a:rPr lang="en-US" sz="1800" dirty="0" smtClean="0"/>
              <a:t> increases)</a:t>
            </a:r>
          </a:p>
          <a:p>
            <a:pPr>
              <a:buNone/>
            </a:pPr>
            <a:r>
              <a:rPr lang="en-US" sz="1800" i="1" dirty="0" smtClean="0"/>
              <a:t>p</a:t>
            </a:r>
            <a:r>
              <a:rPr lang="en-US" sz="1800" i="1" baseline="-25000" dirty="0" smtClean="0"/>
              <a:t>i</a:t>
            </a:r>
            <a:r>
              <a:rPr lang="en-US" sz="1800" i="1" dirty="0" smtClean="0"/>
              <a:t> </a:t>
            </a:r>
            <a:r>
              <a:rPr lang="en-US" sz="1800" dirty="0" smtClean="0"/>
              <a:t>: production probability of a quality level </a:t>
            </a:r>
            <a:r>
              <a:rPr lang="en-US" sz="1800" i="1" dirty="0" err="1" smtClean="0"/>
              <a:t>i</a:t>
            </a:r>
            <a:r>
              <a:rPr lang="en-US" sz="1800" dirty="0" smtClean="0"/>
              <a:t> item</a:t>
            </a:r>
          </a:p>
          <a:p>
            <a:pPr>
              <a:buNone/>
            </a:pPr>
            <a:r>
              <a:rPr lang="en-US" sz="1800" i="1" dirty="0" err="1" smtClean="0"/>
              <a:t>s</a:t>
            </a:r>
            <a:r>
              <a:rPr lang="en-US" sz="1800" i="1" baseline="-25000" dirty="0" err="1" smtClean="0"/>
              <a:t>i</a:t>
            </a:r>
            <a:r>
              <a:rPr lang="en-US" sz="1800" dirty="0" smtClean="0"/>
              <a:t>  : satisfaction probability from the purchase of a quality </a:t>
            </a:r>
            <a:r>
              <a:rPr lang="en-US" sz="1800" i="1" dirty="0" err="1" smtClean="0"/>
              <a:t>i</a:t>
            </a:r>
            <a:r>
              <a:rPr lang="en-US" sz="1800" dirty="0" smtClean="0"/>
              <a:t> item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47664" y="33569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19" name="Elbow Connector 18"/>
          <p:cNvCxnSpPr>
            <a:stCxn id="9" idx="0"/>
          </p:cNvCxnSpPr>
          <p:nvPr/>
        </p:nvCxnSpPr>
        <p:spPr>
          <a:xfrm rot="16200000" flipV="1">
            <a:off x="2339752" y="548680"/>
            <a:ext cx="864096" cy="37444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2"/>
          </p:cNvCxnSpPr>
          <p:nvPr/>
        </p:nvCxnSpPr>
        <p:spPr>
          <a:xfrm rot="5400000">
            <a:off x="2375756" y="1880828"/>
            <a:ext cx="864096" cy="367240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5" idx="1"/>
          </p:cNvCxnSpPr>
          <p:nvPr/>
        </p:nvCxnSpPr>
        <p:spPr>
          <a:xfrm>
            <a:off x="971600" y="1988840"/>
            <a:ext cx="576064" cy="544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7" idx="1"/>
          </p:cNvCxnSpPr>
          <p:nvPr/>
        </p:nvCxnSpPr>
        <p:spPr>
          <a:xfrm flipV="1">
            <a:off x="1043608" y="3541658"/>
            <a:ext cx="504056" cy="607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55776" y="37890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1-s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9792" y="1556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547664" y="198884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n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 = x</a:t>
            </a:r>
            <a:endParaRPr lang="en-US" sz="16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1547664" y="299695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n</a:t>
            </a:r>
            <a:r>
              <a:rPr lang="en-US" sz="1600" i="1" baseline="-25000" dirty="0" smtClean="0"/>
              <a:t>2</a:t>
            </a:r>
            <a:r>
              <a:rPr lang="en-US" sz="1600" i="1" dirty="0" smtClean="0"/>
              <a:t> = M – x – y</a:t>
            </a:r>
            <a:endParaRPr lang="en-US" sz="16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851920" y="249289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n</a:t>
            </a:r>
            <a:r>
              <a:rPr lang="en-US" sz="1600" i="1" baseline="-25000" dirty="0" smtClean="0"/>
              <a:t>0</a:t>
            </a:r>
            <a:r>
              <a:rPr lang="en-US" sz="1600" i="1" dirty="0" smtClean="0"/>
              <a:t> = y</a:t>
            </a:r>
            <a:endParaRPr lang="en-US" sz="1600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1979712" y="23488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i="1" dirty="0" smtClean="0">
                <a:sym typeface="Symbol"/>
              </a:rPr>
              <a:t>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979712" y="337847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ym typeface="Symbol"/>
              </a:rPr>
              <a:t>n</a:t>
            </a:r>
            <a:r>
              <a:rPr lang="en-US" sz="1600" baseline="-25000" dirty="0" smtClean="0">
                <a:sym typeface="Symbol"/>
              </a:rPr>
              <a:t>2</a:t>
            </a:r>
            <a:r>
              <a:rPr lang="en-US" sz="1600" i="1" dirty="0" smtClean="0">
                <a:sym typeface="Symbol"/>
              </a:rPr>
              <a:t>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251520" y="4581128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Profit and cost parameters</a:t>
            </a:r>
          </a:p>
          <a:p>
            <a:r>
              <a:rPr lang="en-US" i="1" dirty="0" smtClean="0"/>
              <a:t>r</a:t>
            </a:r>
            <a:r>
              <a:rPr lang="en-US" dirty="0" smtClean="0"/>
              <a:t> : profit from selling a product</a:t>
            </a:r>
          </a:p>
          <a:p>
            <a:r>
              <a:rPr lang="en-US" i="1" dirty="0" smtClean="0"/>
              <a:t>c</a:t>
            </a:r>
            <a:r>
              <a:rPr lang="en-US" dirty="0" smtClean="0"/>
              <a:t> : unit rejection cost </a:t>
            </a:r>
          </a:p>
          <a:p>
            <a:r>
              <a:rPr lang="en-US" i="1" dirty="0" smtClean="0"/>
              <a:t>b</a:t>
            </a:r>
            <a:r>
              <a:rPr lang="en-US" dirty="0" smtClean="0"/>
              <a:t> : unit backlog cost per order and per time unit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499992" y="28529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System states</a:t>
            </a:r>
          </a:p>
          <a:p>
            <a:pPr>
              <a:buNone/>
            </a:pPr>
            <a:r>
              <a:rPr lang="en-US" sz="2400" dirty="0" smtClean="0"/>
              <a:t>	The system state is described by  the pair (</a:t>
            </a:r>
            <a:r>
              <a:rPr lang="en-US" sz="2400" i="1" dirty="0" smtClean="0"/>
              <a:t>x , y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State space:  </a:t>
            </a:r>
            <a:r>
              <a:rPr lang="en-US" sz="2400" i="1" dirty="0" smtClean="0"/>
              <a:t>Z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</a:t>
            </a:r>
            <a:r>
              <a:rPr lang="en-US" sz="2400" dirty="0" smtClean="0"/>
              <a:t> {(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dirty="0" smtClean="0"/>
              <a:t>)|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</a:t>
            </a:r>
            <a:r>
              <a:rPr lang="en-US" sz="2400" dirty="0" smtClean="0"/>
              <a:t> 0, 1, …, </a:t>
            </a:r>
            <a:r>
              <a:rPr lang="en-US" sz="2400" i="1" dirty="0" smtClean="0"/>
              <a:t>M</a:t>
            </a:r>
            <a:r>
              <a:rPr lang="en-US" sz="2400" dirty="0" smtClean="0"/>
              <a:t> and </a:t>
            </a:r>
            <a:r>
              <a:rPr lang="en-US" sz="2400" i="1" dirty="0" smtClean="0"/>
              <a:t>y</a:t>
            </a:r>
            <a:r>
              <a:rPr lang="en-US" sz="2400" dirty="0" smtClean="0"/>
              <a:t> = 0, …,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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}</a:t>
            </a:r>
          </a:p>
          <a:p>
            <a:pPr>
              <a:buNone/>
            </a:pPr>
            <a:r>
              <a:rPr lang="en-US" sz="2400" dirty="0" smtClean="0"/>
              <a:t>	Obviously:  </a:t>
            </a:r>
            <a:r>
              <a:rPr lang="en-US" sz="2400" i="1" dirty="0" smtClean="0"/>
              <a:t>x </a:t>
            </a:r>
            <a:r>
              <a:rPr lang="en-US" sz="2400" dirty="0" smtClean="0"/>
              <a:t>+ </a:t>
            </a:r>
            <a:r>
              <a:rPr lang="en-US" sz="2400" i="1" dirty="0" smtClean="0"/>
              <a:t>y</a:t>
            </a:r>
            <a:r>
              <a:rPr lang="en-US" sz="2400" dirty="0" smtClean="0"/>
              <a:t> ≤ </a:t>
            </a:r>
            <a:r>
              <a:rPr lang="en-US" sz="2400" i="1" dirty="0" smtClean="0"/>
              <a:t>M</a:t>
            </a:r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b="1" dirty="0" smtClean="0"/>
              <a:t>Control decisions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/>
              <a:t>Selling decision </a:t>
            </a:r>
            <a:r>
              <a:rPr lang="en-US" sz="2400" i="1" dirty="0" smtClean="0">
                <a:sym typeface="Symbol"/>
              </a:rPr>
              <a:t>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,</a:t>
            </a:r>
            <a:r>
              <a:rPr lang="en-US" sz="2400" i="1" dirty="0" smtClean="0"/>
              <a:t> y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) = 0 , when we decide to scrap the quality level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item just produced, while being in state (</a:t>
            </a:r>
            <a:r>
              <a:rPr lang="en-US" sz="2400" i="1" dirty="0" smtClean="0"/>
              <a:t>x, y</a:t>
            </a:r>
            <a:r>
              <a:rPr lang="en-US" sz="2400" dirty="0" smtClean="0"/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/>
              <a:t>Selling decision </a:t>
            </a:r>
            <a:r>
              <a:rPr lang="en-US" sz="2400" i="1" dirty="0" smtClean="0">
                <a:sym typeface="Symbol"/>
              </a:rPr>
              <a:t>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,</a:t>
            </a:r>
            <a:r>
              <a:rPr lang="en-US" sz="2400" i="1" dirty="0" smtClean="0"/>
              <a:t> y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) = 1 , when we decide to sell the quality level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item just produced, while being in state (</a:t>
            </a:r>
            <a:r>
              <a:rPr lang="en-US" sz="2400" i="1" dirty="0" smtClean="0"/>
              <a:t>x, y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en-US" b="1" dirty="0" smtClean="0"/>
              <a:t>Events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Order placement by regular or occasional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Production of a quality level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item</a:t>
            </a: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b="1" dirty="0" smtClean="0"/>
              <a:t>Formulation as a Markov decision process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/>
              <a:t>We use the </a:t>
            </a:r>
            <a:r>
              <a:rPr lang="en-US" sz="2400" dirty="0" err="1" smtClean="0"/>
              <a:t>uniformization</a:t>
            </a:r>
            <a:r>
              <a:rPr lang="en-US" sz="2400" dirty="0" smtClean="0"/>
              <a:t> technique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/>
              <a:t>We </a:t>
            </a:r>
            <a:r>
              <a:rPr lang="en-US" sz="2400" dirty="0" err="1" smtClean="0"/>
              <a:t>uniformize</a:t>
            </a:r>
            <a:r>
              <a:rPr lang="en-US" sz="2400" dirty="0" smtClean="0"/>
              <a:t> the continuous time Markov chain by using the maximum transfer rate  </a:t>
            </a:r>
            <a:r>
              <a:rPr lang="en-US" sz="2400" i="1" dirty="0" smtClean="0"/>
              <a:t>v</a:t>
            </a:r>
            <a:r>
              <a:rPr lang="en-US" sz="2400" dirty="0" smtClean="0"/>
              <a:t> = </a:t>
            </a:r>
            <a:r>
              <a:rPr lang="en-US" sz="2400" i="1" dirty="0" smtClean="0"/>
              <a:t>M</a:t>
            </a:r>
            <a:r>
              <a:rPr lang="en-US" sz="2400" i="1" dirty="0" smtClean="0">
                <a:sym typeface="Symbol"/>
              </a:rPr>
              <a:t>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 </a:t>
            </a:r>
            <a:r>
              <a:rPr lang="en-US" sz="2400" dirty="0" smtClean="0"/>
              <a:t>+ </a:t>
            </a:r>
            <a:r>
              <a:rPr lang="en-US" sz="2400" i="1" dirty="0" smtClean="0">
                <a:sym typeface="Symbol"/>
              </a:rPr>
              <a:t></a:t>
            </a:r>
          </a:p>
          <a:p>
            <a:pPr marL="457200" indent="-457200">
              <a:buNone/>
            </a:pPr>
            <a:endParaRPr lang="en-US" sz="2400" i="1" dirty="0" smtClean="0">
              <a:sym typeface="Symbol"/>
            </a:endParaRPr>
          </a:p>
          <a:p>
            <a:pPr marL="457200" indent="-457200">
              <a:buNone/>
            </a:pPr>
            <a:r>
              <a:rPr lang="en-US" b="1" dirty="0" smtClean="0">
                <a:sym typeface="Symbol"/>
              </a:rPr>
              <a:t>Stability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400" dirty="0" smtClean="0"/>
              <a:t>Fixed market size </a:t>
            </a:r>
            <a:r>
              <a:rPr lang="en-US" sz="2400" i="1" dirty="0" smtClean="0"/>
              <a:t>M</a:t>
            </a:r>
            <a:r>
              <a:rPr lang="en-US" sz="2400" dirty="0" smtClean="0"/>
              <a:t> bounds the state space and ensures stability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Bellman Equations I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4233863" y="3352800"/>
          <a:ext cx="676275" cy="1100138"/>
        </p:xfrm>
        <a:graphic>
          <a:graphicData uri="http://schemas.openxmlformats.org/presentationml/2006/ole">
            <p:oleObj spid="_x0000_s21506" name="Equation" r:id="rId3" imgW="101520" imgH="164880" progId="Equation.3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683568" y="1628800"/>
          <a:ext cx="6048672" cy="576064"/>
        </p:xfrm>
        <a:graphic>
          <a:graphicData uri="http://schemas.openxmlformats.org/presentationml/2006/ole">
            <p:oleObj spid="_x0000_s21509" name="Equation" r:id="rId4" imgW="2552700" imgH="292100" progId="Equation.3">
              <p:embed/>
            </p:oleObj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835696" y="2276872"/>
          <a:ext cx="5976664" cy="648072"/>
        </p:xfrm>
        <a:graphic>
          <a:graphicData uri="http://schemas.openxmlformats.org/presentationml/2006/ole">
            <p:oleObj spid="_x0000_s21511" name="Equation" r:id="rId5" imgW="2793960" imgH="330120" progId="Equation.3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1907704" y="3068960"/>
          <a:ext cx="3960440" cy="360040"/>
        </p:xfrm>
        <a:graphic>
          <a:graphicData uri="http://schemas.openxmlformats.org/presentationml/2006/ole">
            <p:oleObj spid="_x0000_s21512" name="Equation" r:id="rId6" imgW="1676160" imgH="177480" progId="Equation.3">
              <p:embed/>
            </p:oleObj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6084168" y="3068960"/>
          <a:ext cx="1728192" cy="288032"/>
        </p:xfrm>
        <a:graphic>
          <a:graphicData uri="http://schemas.openxmlformats.org/presentationml/2006/ole">
            <p:oleObj spid="_x0000_s21513" name="Equation" r:id="rId7" imgW="1041120" imgH="152280" progId="Equation.3">
              <p:embed/>
            </p:oleObj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683568" y="3717032"/>
          <a:ext cx="5472608" cy="576064"/>
        </p:xfrm>
        <a:graphic>
          <a:graphicData uri="http://schemas.openxmlformats.org/presentationml/2006/ole">
            <p:oleObj spid="_x0000_s21514" name="Equation" r:id="rId8" imgW="2247840" imgH="291960" progId="Equation.3">
              <p:embed/>
            </p:oleObj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683568" y="4509120"/>
          <a:ext cx="4680520" cy="504056"/>
        </p:xfrm>
        <a:graphic>
          <a:graphicData uri="http://schemas.openxmlformats.org/presentationml/2006/ole">
            <p:oleObj spid="_x0000_s21515" name="Equation" r:id="rId9" imgW="1904760" imgH="291960" progId="Equation.3">
              <p:embed/>
            </p:oleObj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683568" y="5157192"/>
          <a:ext cx="7056784" cy="576064"/>
        </p:xfrm>
        <a:graphic>
          <a:graphicData uri="http://schemas.openxmlformats.org/presentationml/2006/ole">
            <p:oleObj spid="_x0000_s21516" name="Equation" r:id="rId10" imgW="2793960" imgH="330120" progId="Equation.3">
              <p:embed/>
            </p:oleObj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2123728" y="5877272"/>
          <a:ext cx="3240360" cy="321816"/>
        </p:xfrm>
        <a:graphic>
          <a:graphicData uri="http://schemas.openxmlformats.org/presentationml/2006/ole">
            <p:oleObj spid="_x0000_s21517" name="Equation" r:id="rId11" imgW="15112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1672</TotalTime>
  <Words>1255</Words>
  <Application>Microsoft Office PowerPoint</Application>
  <PresentationFormat>On-screen Show (4:3)</PresentationFormat>
  <Paragraphs>264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Flow</vt:lpstr>
      <vt:lpstr>Equation</vt:lpstr>
      <vt:lpstr>A Simple Model of the Effects of Quality on Market Share and Profitability in Single Stage Manufacturing Systems</vt:lpstr>
      <vt:lpstr>Motivation</vt:lpstr>
      <vt:lpstr>Problem description</vt:lpstr>
      <vt:lpstr>Customer satisfaction</vt:lpstr>
      <vt:lpstr>Control of production system</vt:lpstr>
      <vt:lpstr>System description</vt:lpstr>
      <vt:lpstr>Slide 7</vt:lpstr>
      <vt:lpstr>Slide 8</vt:lpstr>
      <vt:lpstr>Bellman Equations I</vt:lpstr>
      <vt:lpstr>Bellman Equations II</vt:lpstr>
      <vt:lpstr>The optimal long-run average profit</vt:lpstr>
      <vt:lpstr>Structure of the optimal policy: a numerical example</vt:lpstr>
      <vt:lpstr>Structure of the optimal policy: a numerical example</vt:lpstr>
      <vt:lpstr>Sensitivity of the optimal policy</vt:lpstr>
      <vt:lpstr>Sensitivity of the optimal policy</vt:lpstr>
      <vt:lpstr>The optimal policy</vt:lpstr>
      <vt:lpstr>An equivalent Closed Queuing Network </vt:lpstr>
      <vt:lpstr>Slide 18</vt:lpstr>
      <vt:lpstr>Slide 19</vt:lpstr>
      <vt:lpstr>The average profit rate J</vt:lpstr>
      <vt:lpstr>Numerical results</vt:lpstr>
      <vt:lpstr>Examples and results for both optimal and threshold policy</vt:lpstr>
      <vt:lpstr>Examples and results for both optimal and threshold policy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Simple Model of the Effects of Quality on Market Share and Profitability in Single Manufacturing Systems</dc:title>
  <dc:creator>user</dc:creator>
  <cp:lastModifiedBy>RReti</cp:lastModifiedBy>
  <cp:revision>170</cp:revision>
  <dcterms:created xsi:type="dcterms:W3CDTF">2015-05-24T08:25:16Z</dcterms:created>
  <dcterms:modified xsi:type="dcterms:W3CDTF">2015-06-01T21:00:01Z</dcterms:modified>
</cp:coreProperties>
</file>